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8" r:id="rId1"/>
    <p:sldMasterId id="2147483932" r:id="rId2"/>
  </p:sldMasterIdLst>
  <p:notesMasterIdLst>
    <p:notesMasterId r:id="rId24"/>
  </p:notesMasterIdLst>
  <p:sldIdLst>
    <p:sldId id="256" r:id="rId3"/>
    <p:sldId id="280" r:id="rId4"/>
    <p:sldId id="258" r:id="rId5"/>
    <p:sldId id="286" r:id="rId6"/>
    <p:sldId id="287" r:id="rId7"/>
    <p:sldId id="261" r:id="rId8"/>
    <p:sldId id="288" r:id="rId9"/>
    <p:sldId id="272" r:id="rId10"/>
    <p:sldId id="274" r:id="rId11"/>
    <p:sldId id="289" r:id="rId12"/>
    <p:sldId id="270" r:id="rId13"/>
    <p:sldId id="271" r:id="rId14"/>
    <p:sldId id="282" r:id="rId15"/>
    <p:sldId id="276" r:id="rId16"/>
    <p:sldId id="262" r:id="rId17"/>
    <p:sldId id="291" r:id="rId18"/>
    <p:sldId id="259" r:id="rId19"/>
    <p:sldId id="260" r:id="rId20"/>
    <p:sldId id="292" r:id="rId21"/>
    <p:sldId id="290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A0A40-858E-384C-B8F4-E768B05A7B26}" v="4" dt="2025-06-19T17:30:46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75"/>
    <p:restoredTop sz="94683"/>
  </p:normalViewPr>
  <p:slideViewPr>
    <p:cSldViewPr snapToGrid="0">
      <p:cViewPr varScale="1">
        <p:scale>
          <a:sx n="102" d="100"/>
          <a:sy n="102" d="100"/>
        </p:scale>
        <p:origin x="1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po Zacchei" userId="16c263db-1aa1-43a1-89a3-2aa989064ad6" providerId="ADAL" clId="{1C0A0A40-858E-384C-B8F4-E768B05A7B26}"/>
    <pc:docChg chg="undo custSel addSld modSld sldOrd">
      <pc:chgData name="Filippo Zacchei" userId="16c263db-1aa1-43a1-89a3-2aa989064ad6" providerId="ADAL" clId="{1C0A0A40-858E-384C-B8F4-E768B05A7B26}" dt="2025-07-04T21:11:55.896" v="32" actId="207"/>
      <pc:docMkLst>
        <pc:docMk/>
      </pc:docMkLst>
      <pc:sldChg chg="add ord">
        <pc:chgData name="Filippo Zacchei" userId="16c263db-1aa1-43a1-89a3-2aa989064ad6" providerId="ADAL" clId="{1C0A0A40-858E-384C-B8F4-E768B05A7B26}" dt="2025-06-19T17:30:51.365" v="20" actId="20578"/>
        <pc:sldMkLst>
          <pc:docMk/>
          <pc:sldMk cId="1695291308" sldId="259"/>
        </pc:sldMkLst>
      </pc:sldChg>
      <pc:sldChg chg="add ord">
        <pc:chgData name="Filippo Zacchei" userId="16c263db-1aa1-43a1-89a3-2aa989064ad6" providerId="ADAL" clId="{1C0A0A40-858E-384C-B8F4-E768B05A7B26}" dt="2025-06-19T17:30:51.365" v="20" actId="20578"/>
        <pc:sldMkLst>
          <pc:docMk/>
          <pc:sldMk cId="2244104361" sldId="260"/>
        </pc:sldMkLst>
      </pc:sldChg>
      <pc:sldChg chg="add ord">
        <pc:chgData name="Filippo Zacchei" userId="16c263db-1aa1-43a1-89a3-2aa989064ad6" providerId="ADAL" clId="{1C0A0A40-858E-384C-B8F4-E768B05A7B26}" dt="2025-06-19T17:30:56.703" v="21" actId="20578"/>
        <pc:sldMkLst>
          <pc:docMk/>
          <pc:sldMk cId="2504688822" sldId="262"/>
        </pc:sldMkLst>
      </pc:sldChg>
      <pc:sldChg chg="modSp mod">
        <pc:chgData name="Filippo Zacchei" userId="16c263db-1aa1-43a1-89a3-2aa989064ad6" providerId="ADAL" clId="{1C0A0A40-858E-384C-B8F4-E768B05A7B26}" dt="2025-06-19T17:29:53.829" v="16" actId="20577"/>
        <pc:sldMkLst>
          <pc:docMk/>
          <pc:sldMk cId="1551410144" sldId="268"/>
        </pc:sldMkLst>
        <pc:spChg chg="mod">
          <ac:chgData name="Filippo Zacchei" userId="16c263db-1aa1-43a1-89a3-2aa989064ad6" providerId="ADAL" clId="{1C0A0A40-858E-384C-B8F4-E768B05A7B26}" dt="2025-06-19T17:29:53.829" v="16" actId="20577"/>
          <ac:spMkLst>
            <pc:docMk/>
            <pc:sldMk cId="1551410144" sldId="268"/>
            <ac:spMk id="9" creationId="{EB548D9E-7EFF-BA8E-D105-5CE27C33A5AE}"/>
          </ac:spMkLst>
        </pc:spChg>
      </pc:sldChg>
      <pc:sldChg chg="addSp modSp mod">
        <pc:chgData name="Filippo Zacchei" userId="16c263db-1aa1-43a1-89a3-2aa989064ad6" providerId="ADAL" clId="{1C0A0A40-858E-384C-B8F4-E768B05A7B26}" dt="2025-06-19T17:26:55.345" v="2" actId="20577"/>
        <pc:sldMkLst>
          <pc:docMk/>
          <pc:sldMk cId="4019925835" sldId="270"/>
        </pc:sldMkLst>
        <pc:spChg chg="add mod">
          <ac:chgData name="Filippo Zacchei" userId="16c263db-1aa1-43a1-89a3-2aa989064ad6" providerId="ADAL" clId="{1C0A0A40-858E-384C-B8F4-E768B05A7B26}" dt="2025-06-19T17:26:55.345" v="2" actId="20577"/>
          <ac:spMkLst>
            <pc:docMk/>
            <pc:sldMk cId="4019925835" sldId="270"/>
            <ac:spMk id="3" creationId="{086B2710-96BA-E6E7-E481-C1E80C3CFBAA}"/>
          </ac:spMkLst>
        </pc:spChg>
      </pc:sldChg>
      <pc:sldChg chg="modSp mod">
        <pc:chgData name="Filippo Zacchei" userId="16c263db-1aa1-43a1-89a3-2aa989064ad6" providerId="ADAL" clId="{1C0A0A40-858E-384C-B8F4-E768B05A7B26}" dt="2025-06-19T17:29:23.040" v="8" actId="20577"/>
        <pc:sldMkLst>
          <pc:docMk/>
          <pc:sldMk cId="950252195" sldId="282"/>
        </pc:sldMkLst>
        <pc:graphicFrameChg chg="mod modGraphic">
          <ac:chgData name="Filippo Zacchei" userId="16c263db-1aa1-43a1-89a3-2aa989064ad6" providerId="ADAL" clId="{1C0A0A40-858E-384C-B8F4-E768B05A7B26}" dt="2025-06-19T17:29:23.040" v="8" actId="20577"/>
          <ac:graphicFrameMkLst>
            <pc:docMk/>
            <pc:sldMk cId="950252195" sldId="282"/>
            <ac:graphicFrameMk id="5" creationId="{0B5041DC-644B-5F5E-7B57-10B7AF43368F}"/>
          </ac:graphicFrameMkLst>
        </pc:graphicFrameChg>
      </pc:sldChg>
      <pc:sldChg chg="addSp delSp modSp new mod">
        <pc:chgData name="Filippo Zacchei" userId="16c263db-1aa1-43a1-89a3-2aa989064ad6" providerId="ADAL" clId="{1C0A0A40-858E-384C-B8F4-E768B05A7B26}" dt="2025-07-04T21:11:55.896" v="32" actId="207"/>
        <pc:sldMkLst>
          <pc:docMk/>
          <pc:sldMk cId="651412185" sldId="290"/>
        </pc:sldMkLst>
        <pc:spChg chg="add del">
          <ac:chgData name="Filippo Zacchei" userId="16c263db-1aa1-43a1-89a3-2aa989064ad6" providerId="ADAL" clId="{1C0A0A40-858E-384C-B8F4-E768B05A7B26}" dt="2025-07-04T21:10:57.186" v="23" actId="11529"/>
          <ac:spMkLst>
            <pc:docMk/>
            <pc:sldMk cId="651412185" sldId="290"/>
            <ac:spMk id="3" creationId="{FA28F5FA-C08B-82E7-3A2B-F7C9D8D317A6}"/>
          </ac:spMkLst>
        </pc:spChg>
        <pc:spChg chg="add mod">
          <ac:chgData name="Filippo Zacchei" userId="16c263db-1aa1-43a1-89a3-2aa989064ad6" providerId="ADAL" clId="{1C0A0A40-858E-384C-B8F4-E768B05A7B26}" dt="2025-07-04T21:11:55.896" v="32" actId="207"/>
          <ac:spMkLst>
            <pc:docMk/>
            <pc:sldMk cId="651412185" sldId="290"/>
            <ac:spMk id="4" creationId="{412AF0A6-CCAC-75BA-0912-53E86EDDF709}"/>
          </ac:spMkLst>
        </pc:spChg>
      </pc:sldChg>
      <pc:sldChg chg="add ord">
        <pc:chgData name="Filippo Zacchei" userId="16c263db-1aa1-43a1-89a3-2aa989064ad6" providerId="ADAL" clId="{1C0A0A40-858E-384C-B8F4-E768B05A7B26}" dt="2025-06-19T17:30:51.365" v="20" actId="20578"/>
        <pc:sldMkLst>
          <pc:docMk/>
          <pc:sldMk cId="3612021290" sldId="291"/>
        </pc:sldMkLst>
      </pc:sldChg>
      <pc:sldChg chg="add ord">
        <pc:chgData name="Filippo Zacchei" userId="16c263db-1aa1-43a1-89a3-2aa989064ad6" providerId="ADAL" clId="{1C0A0A40-858E-384C-B8F4-E768B05A7B26}" dt="2025-06-19T17:30:51.365" v="20" actId="20578"/>
        <pc:sldMkLst>
          <pc:docMk/>
          <pc:sldMk cId="1700477293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6928-6F2A-2949-AEC0-8585B3E35FC6}" type="datetimeFigureOut">
              <a:rPr lang="en-US" smtClean="0"/>
              <a:t>7/4/25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F6356-8542-4046-88C1-DB1A1C1D0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5DE2F-C810-2C4E-A52B-BEF0919A7A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55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115E1-F1D5-364C-A4D7-AC38D91B856D}" type="slidenum">
              <a:rPr kumimoji="0" lang="en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02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115E1-F1D5-364C-A4D7-AC38D91B856D}" type="slidenum">
              <a:rPr kumimoji="0" lang="en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16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15E1-F1D5-364C-A4D7-AC38D91B856D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4729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t.com/trademarks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</a:t>
            </a:r>
            <a:br>
              <a:rPr lang="en-US" dirty="0"/>
            </a:br>
            <a:r>
              <a:rPr lang="en-US" dirty="0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3029063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>
          <p15:clr>
            <a:srgbClr val="FBAE40"/>
          </p15:clr>
        </p15:guide>
        <p15:guide id="2" pos="7387">
          <p15:clr>
            <a:srgbClr val="FBAE40"/>
          </p15:clr>
        </p15:guide>
        <p15:guide id="3" orient="horz" pos="3067">
          <p15:clr>
            <a:srgbClr val="FBAE40"/>
          </p15:clr>
        </p15:guide>
        <p15:guide id="4" orient="horz" pos="393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444479B-705B-4489-957E-7E8A228BDFA0}" type="datetime1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43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56BB-2C90-BA4D-BE8A-10EDF13F366D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0FBF4F9-88FA-5E41-9705-7AF2D1E44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13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329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81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722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032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2951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7/4/25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0806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6590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479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9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>
          <p15:clr>
            <a:srgbClr val="FBAE40"/>
          </p15:clr>
        </p15:guide>
        <p15:guide id="2" orient="horz" pos="2615">
          <p15:clr>
            <a:srgbClr val="FBAE40"/>
          </p15:clr>
        </p15:guide>
        <p15:guide id="3" pos="5196">
          <p15:clr>
            <a:srgbClr val="FBAE40"/>
          </p15:clr>
        </p15:guide>
        <p15:guide id="4" pos="610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580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5F34-231D-A04B-83D4-000CCC31DDC0}" type="datetimeFigureOut">
              <a:rPr lang="en-IT" smtClean="0"/>
              <a:t>7/4/25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2312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pos="726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orient="horz" pos="6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38" lvl="0" indent="-261938" algn="ctr"/>
            <a:r>
              <a:rPr lang="en-US" dirty="0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372725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 marL="261938" indent="-261938">
              <a:buFont typeface="Arial" panose="020B0604020202020204" pitchFamily="34" charset="0"/>
              <a:buChar char="•"/>
              <a:defRPr/>
            </a:lvl1pPr>
            <a:lvl2pPr marL="536575" indent="-266700">
              <a:buFont typeface="Arial" panose="020B0604020202020204" pitchFamily="34" charset="0"/>
              <a:buChar char="•"/>
              <a:defRPr/>
            </a:lvl2pPr>
            <a:lvl3pPr marL="812800" indent="-273050">
              <a:buFont typeface="Arial" panose="020B0604020202020204" pitchFamily="34" charset="0"/>
              <a:buChar char="•"/>
              <a:defRPr/>
            </a:lvl3pPr>
            <a:lvl4pPr marL="987425" indent="-268288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5F34-231D-A04B-83D4-000CCC31DDC0}" type="datetimeFigureOut">
              <a:rPr lang="en-IT" smtClean="0"/>
              <a:t>7/4/25</a:t>
            </a:fld>
            <a:endParaRPr lang="en-I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312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>
          <p15:clr>
            <a:srgbClr val="FBAE40"/>
          </p15:clr>
        </p15:guide>
        <p15:guide id="2" orient="horz" pos="137">
          <p15:clr>
            <a:srgbClr val="FBAE40"/>
          </p15:clr>
        </p15:guide>
        <p15:guide id="3" pos="726">
          <p15:clr>
            <a:srgbClr val="FBAE40"/>
          </p15:clr>
        </p15:guide>
        <p15:guide id="4" pos="56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5F34-231D-A04B-83D4-000CCC31DDC0}" type="datetimeFigureOut">
              <a:rPr lang="en-IT" smtClean="0"/>
              <a:t>7/4/25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80495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74">
          <p15:clr>
            <a:srgbClr val="FBAE40"/>
          </p15:clr>
        </p15:guide>
        <p15:guide id="4" orient="horz" pos="137">
          <p15:clr>
            <a:srgbClr val="FBAE40"/>
          </p15:clr>
        </p15:guide>
        <p15:guide id="5" pos="72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5F34-231D-A04B-83D4-000CCC31DDC0}" type="datetimeFigureOut">
              <a:rPr lang="en-IT" smtClean="0"/>
              <a:t>7/4/25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291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674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pos="72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52E30E9-1079-4CF5-8813-8B65FB05D6D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1E53E3-FC79-490F-927D-EDA5C06E6818}"/>
                </a:ext>
              </a:extLst>
            </p:cNvPr>
            <p:cNvSpPr/>
            <p:nvPr/>
          </p:nvSpPr>
          <p:spPr>
            <a:xfrm>
              <a:off x="0" y="0"/>
              <a:ext cx="12192000" cy="6854862"/>
            </a:xfrm>
            <a:prstGeom prst="rect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D6E22D-9F81-4B7A-A71E-BBB4177578ED}"/>
                </a:ext>
              </a:extLst>
            </p:cNvPr>
            <p:cNvGrpSpPr/>
            <p:nvPr/>
          </p:nvGrpSpPr>
          <p:grpSpPr>
            <a:xfrm>
              <a:off x="-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0" y="5822714"/>
                <a:ext cx="93952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ST logo is a trademark or a registered trademark of STMicroelectronics International NV or its affiliates in the EU and/or other countries. For additional information about ST trademarks, please refer to 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www.st.com/trademarks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b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All other product or service names are the property of their respective owners.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C8CE8D-FE25-40F5-A966-5717F85AC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336" y="1565049"/>
            <a:ext cx="6273328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4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6164-38A8-0297-DBF8-6C7B5E20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7E59-ECD4-CCE7-A139-82F5C7445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48BD5-9FB5-7AD8-DCB9-C85266F2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907D-D121-C847-B7D0-BCE41D48670E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1CD24-59F7-672A-F466-A4013B31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C4E70-D11D-EC3B-1E1C-197F5AC9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49596-66D3-814D-A8C2-7EF83AF6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lorPatch">
            <a:extLst>
              <a:ext uri="{FF2B5EF4-FFF2-40B4-BE49-F238E27FC236}">
                <a16:creationId xmlns:a16="http://schemas.microsoft.com/office/drawing/2014/main" id="{65F4699E-59A4-43A4-9A5C-D8BFD4B1E6D9}"/>
              </a:ext>
            </a:extLst>
          </p:cNvPr>
          <p:cNvSpPr/>
          <p:nvPr/>
        </p:nvSpPr>
        <p:spPr>
          <a:xfrm>
            <a:off x="-685800" y="5486400"/>
            <a:ext cx="317500" cy="317500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40" name="ColorPatch">
            <a:extLst>
              <a:ext uri="{FF2B5EF4-FFF2-40B4-BE49-F238E27FC236}">
                <a16:creationId xmlns:a16="http://schemas.microsoft.com/office/drawing/2014/main" id="{1B167F27-4BE8-4B9C-A3D6-12AB9D6515A0}"/>
              </a:ext>
            </a:extLst>
          </p:cNvPr>
          <p:cNvSpPr/>
          <p:nvPr/>
        </p:nvSpPr>
        <p:spPr>
          <a:xfrm>
            <a:off x="-685800" y="5143500"/>
            <a:ext cx="317500" cy="317500"/>
          </a:xfrm>
          <a:prstGeom prst="rect">
            <a:avLst/>
          </a:prstGeom>
          <a:solidFill>
            <a:srgbClr val="D1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9" name="ColorPatch">
            <a:extLst>
              <a:ext uri="{FF2B5EF4-FFF2-40B4-BE49-F238E27FC236}">
                <a16:creationId xmlns:a16="http://schemas.microsoft.com/office/drawing/2014/main" id="{62C30C2F-9D3D-402B-9C93-7BB3D257A941}"/>
              </a:ext>
            </a:extLst>
          </p:cNvPr>
          <p:cNvSpPr/>
          <p:nvPr/>
        </p:nvSpPr>
        <p:spPr>
          <a:xfrm>
            <a:off x="-685800" y="4800600"/>
            <a:ext cx="317500" cy="317500"/>
          </a:xfrm>
          <a:prstGeom prst="rect">
            <a:avLst/>
          </a:prstGeom>
          <a:solidFill>
            <a:srgbClr val="A2A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8" name="ColorPatch">
            <a:extLst>
              <a:ext uri="{FF2B5EF4-FFF2-40B4-BE49-F238E27FC236}">
                <a16:creationId xmlns:a16="http://schemas.microsoft.com/office/drawing/2014/main" id="{D6517BE0-9063-4916-BC84-EDE406E9CDE4}"/>
              </a:ext>
            </a:extLst>
          </p:cNvPr>
          <p:cNvSpPr/>
          <p:nvPr/>
        </p:nvSpPr>
        <p:spPr>
          <a:xfrm>
            <a:off x="-685800" y="4457700"/>
            <a:ext cx="317500" cy="317500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7" name="ColorPatch">
            <a:extLst>
              <a:ext uri="{FF2B5EF4-FFF2-40B4-BE49-F238E27FC236}">
                <a16:creationId xmlns:a16="http://schemas.microsoft.com/office/drawing/2014/main" id="{B5249DC3-A9A0-4038-AEE9-AEBFB5D0089D}"/>
              </a:ext>
            </a:extLst>
          </p:cNvPr>
          <p:cNvSpPr/>
          <p:nvPr/>
        </p:nvSpPr>
        <p:spPr>
          <a:xfrm>
            <a:off x="-685800" y="4114800"/>
            <a:ext cx="317500" cy="317500"/>
          </a:xfrm>
          <a:prstGeom prst="rect">
            <a:avLst/>
          </a:prstGeom>
          <a:solidFill>
            <a:srgbClr val="46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6" name="ColorPatch">
            <a:extLst>
              <a:ext uri="{FF2B5EF4-FFF2-40B4-BE49-F238E27FC236}">
                <a16:creationId xmlns:a16="http://schemas.microsoft.com/office/drawing/2014/main" id="{18A6D389-12F3-4EC1-8CC2-242EFF07CB1C}"/>
              </a:ext>
            </a:extLst>
          </p:cNvPr>
          <p:cNvSpPr/>
          <p:nvPr/>
        </p:nvSpPr>
        <p:spPr>
          <a:xfrm>
            <a:off x="-685800" y="3771900"/>
            <a:ext cx="317500" cy="317500"/>
          </a:xfrm>
          <a:prstGeom prst="rect">
            <a:avLst/>
          </a:prstGeom>
          <a:solidFill>
            <a:srgbClr val="E2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5" name="ColorPatch">
            <a:extLst>
              <a:ext uri="{FF2B5EF4-FFF2-40B4-BE49-F238E27FC236}">
                <a16:creationId xmlns:a16="http://schemas.microsoft.com/office/drawing/2014/main" id="{2ADD0FF6-E42B-4A48-AA80-7BFCC31B080A}"/>
              </a:ext>
            </a:extLst>
          </p:cNvPr>
          <p:cNvSpPr/>
          <p:nvPr/>
        </p:nvSpPr>
        <p:spPr>
          <a:xfrm>
            <a:off x="-685800" y="3429000"/>
            <a:ext cx="317500" cy="317500"/>
          </a:xfrm>
          <a:prstGeom prst="rect">
            <a:avLst/>
          </a:prstGeom>
          <a:solidFill>
            <a:srgbClr val="C5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4" name="ColorPatch">
            <a:extLst>
              <a:ext uri="{FF2B5EF4-FFF2-40B4-BE49-F238E27FC236}">
                <a16:creationId xmlns:a16="http://schemas.microsoft.com/office/drawing/2014/main" id="{B669360D-4B82-4260-88C6-0543CF560378}"/>
              </a:ext>
            </a:extLst>
          </p:cNvPr>
          <p:cNvSpPr/>
          <p:nvPr/>
        </p:nvSpPr>
        <p:spPr>
          <a:xfrm>
            <a:off x="-685800" y="3086100"/>
            <a:ext cx="317500" cy="317500"/>
          </a:xfrm>
          <a:prstGeom prst="rect">
            <a:avLst/>
          </a:prstGeom>
          <a:solidFill>
            <a:srgbClr val="A9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3" name="ColorPatch">
            <a:extLst>
              <a:ext uri="{FF2B5EF4-FFF2-40B4-BE49-F238E27FC236}">
                <a16:creationId xmlns:a16="http://schemas.microsoft.com/office/drawing/2014/main" id="{B042156B-6D14-4769-85DE-0BC6133DC1EA}"/>
              </a:ext>
            </a:extLst>
          </p:cNvPr>
          <p:cNvSpPr/>
          <p:nvPr/>
        </p:nvSpPr>
        <p:spPr>
          <a:xfrm>
            <a:off x="-685800" y="2743200"/>
            <a:ext cx="317500" cy="317500"/>
          </a:xfrm>
          <a:prstGeom prst="rect">
            <a:avLst/>
          </a:prstGeom>
          <a:solidFill>
            <a:srgbClr val="8C0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2" name="ColorPatch">
            <a:extLst>
              <a:ext uri="{FF2B5EF4-FFF2-40B4-BE49-F238E27FC236}">
                <a16:creationId xmlns:a16="http://schemas.microsoft.com/office/drawing/2014/main" id="{0A8AEA2A-477D-451D-A82D-F30F8990A07D}"/>
              </a:ext>
            </a:extLst>
          </p:cNvPr>
          <p:cNvSpPr/>
          <p:nvPr/>
        </p:nvSpPr>
        <p:spPr>
          <a:xfrm>
            <a:off x="-685800" y="2400300"/>
            <a:ext cx="317500" cy="317500"/>
          </a:xfrm>
          <a:prstGeom prst="rect">
            <a:avLst/>
          </a:prstGeom>
          <a:solidFill>
            <a:srgbClr val="C0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1" name="ColorPatch">
            <a:extLst>
              <a:ext uri="{FF2B5EF4-FFF2-40B4-BE49-F238E27FC236}">
                <a16:creationId xmlns:a16="http://schemas.microsoft.com/office/drawing/2014/main" id="{8CE1DB46-E195-40AF-8BEB-3E6873A1B2FA}"/>
              </a:ext>
            </a:extLst>
          </p:cNvPr>
          <p:cNvSpPr/>
          <p:nvPr/>
        </p:nvSpPr>
        <p:spPr>
          <a:xfrm>
            <a:off x="-685800" y="2057400"/>
            <a:ext cx="317500" cy="317500"/>
          </a:xfrm>
          <a:prstGeom prst="rect">
            <a:avLst/>
          </a:prstGeom>
          <a:solidFill>
            <a:srgbClr val="81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0" name="ColorPatch">
            <a:extLst>
              <a:ext uri="{FF2B5EF4-FFF2-40B4-BE49-F238E27FC236}">
                <a16:creationId xmlns:a16="http://schemas.microsoft.com/office/drawing/2014/main" id="{E0F1957D-72C6-4D6C-9201-6AA28AA6C57D}"/>
              </a:ext>
            </a:extLst>
          </p:cNvPr>
          <p:cNvSpPr/>
          <p:nvPr/>
        </p:nvSpPr>
        <p:spPr>
          <a:xfrm>
            <a:off x="-685800" y="1714500"/>
            <a:ext cx="317500" cy="317500"/>
          </a:xfrm>
          <a:prstGeom prst="rect">
            <a:avLst/>
          </a:prstGeom>
          <a:solidFill>
            <a:srgbClr val="43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9" name="ColorPatch">
            <a:extLst>
              <a:ext uri="{FF2B5EF4-FFF2-40B4-BE49-F238E27FC236}">
                <a16:creationId xmlns:a16="http://schemas.microsoft.com/office/drawing/2014/main" id="{F00834CE-7B51-4FC1-989D-97A947599379}"/>
              </a:ext>
            </a:extLst>
          </p:cNvPr>
          <p:cNvSpPr/>
          <p:nvPr/>
        </p:nvSpPr>
        <p:spPr>
          <a:xfrm>
            <a:off x="-685800" y="1371600"/>
            <a:ext cx="317500" cy="317500"/>
          </a:xfrm>
          <a:prstGeom prst="rect">
            <a:avLst/>
          </a:prstGeom>
          <a:solidFill>
            <a:srgbClr val="045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8" name="ColorPatch">
            <a:extLst>
              <a:ext uri="{FF2B5EF4-FFF2-40B4-BE49-F238E27FC236}">
                <a16:creationId xmlns:a16="http://schemas.microsoft.com/office/drawing/2014/main" id="{AB72B3FD-EF38-4401-99A2-12BA97E1031C}"/>
              </a:ext>
            </a:extLst>
          </p:cNvPr>
          <p:cNvSpPr/>
          <p:nvPr/>
        </p:nvSpPr>
        <p:spPr>
          <a:xfrm>
            <a:off x="-685800" y="1028700"/>
            <a:ext cx="317500" cy="317500"/>
          </a:xfrm>
          <a:prstGeom prst="rect">
            <a:avLst/>
          </a:prstGeom>
          <a:solidFill>
            <a:srgbClr val="D1E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7" name="ColorPatch">
            <a:extLst>
              <a:ext uri="{FF2B5EF4-FFF2-40B4-BE49-F238E27FC236}">
                <a16:creationId xmlns:a16="http://schemas.microsoft.com/office/drawing/2014/main" id="{DB636BCE-D7BA-42A6-B589-71540B9DC5AD}"/>
              </a:ext>
            </a:extLst>
          </p:cNvPr>
          <p:cNvSpPr/>
          <p:nvPr/>
        </p:nvSpPr>
        <p:spPr>
          <a:xfrm>
            <a:off x="-685800" y="685800"/>
            <a:ext cx="317500" cy="317500"/>
          </a:xfrm>
          <a:prstGeom prst="rect">
            <a:avLst/>
          </a:prstGeom>
          <a:solidFill>
            <a:srgbClr val="A4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6" name="ColorPatch">
            <a:extLst>
              <a:ext uri="{FF2B5EF4-FFF2-40B4-BE49-F238E27FC236}">
                <a16:creationId xmlns:a16="http://schemas.microsoft.com/office/drawing/2014/main" id="{9D1EA9E9-05C1-4D17-8CE5-6492F824502A}"/>
              </a:ext>
            </a:extLst>
          </p:cNvPr>
          <p:cNvSpPr/>
          <p:nvPr/>
        </p:nvSpPr>
        <p:spPr>
          <a:xfrm>
            <a:off x="-685800" y="342900"/>
            <a:ext cx="317500" cy="317500"/>
          </a:xfrm>
          <a:prstGeom prst="rect">
            <a:avLst/>
          </a:prstGeom>
          <a:solidFill>
            <a:srgbClr val="77C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5" name="ColorPatch">
            <a:extLst>
              <a:ext uri="{FF2B5EF4-FFF2-40B4-BE49-F238E27FC236}">
                <a16:creationId xmlns:a16="http://schemas.microsoft.com/office/drawing/2014/main" id="{9A5ADA3E-3A73-4260-828D-18023D21EE0E}"/>
              </a:ext>
            </a:extLst>
          </p:cNvPr>
          <p:cNvSpPr/>
          <p:nvPr/>
        </p:nvSpPr>
        <p:spPr>
          <a:xfrm>
            <a:off x="-685800" y="0"/>
            <a:ext cx="317500" cy="317500"/>
          </a:xfrm>
          <a:prstGeom prst="rect">
            <a:avLst/>
          </a:prstGeom>
          <a:solidFill>
            <a:srgbClr val="49B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4" name="ColorPatch">
            <a:extLst>
              <a:ext uri="{FF2B5EF4-FFF2-40B4-BE49-F238E27FC236}">
                <a16:creationId xmlns:a16="http://schemas.microsoft.com/office/drawing/2014/main" id="{177ED0F8-E668-4F55-9F61-0BADCC753B93}"/>
              </a:ext>
            </a:extLst>
          </p:cNvPr>
          <p:cNvSpPr/>
          <p:nvPr/>
        </p:nvSpPr>
        <p:spPr>
          <a:xfrm>
            <a:off x="-342900" y="5143500"/>
            <a:ext cx="317500" cy="317500"/>
          </a:xfrm>
          <a:prstGeom prst="rect">
            <a:avLst/>
          </a:prstGeom>
          <a:solidFill>
            <a:srgbClr val="F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3" name="ColorPatch">
            <a:extLst>
              <a:ext uri="{FF2B5EF4-FFF2-40B4-BE49-F238E27FC236}">
                <a16:creationId xmlns:a16="http://schemas.microsoft.com/office/drawing/2014/main" id="{8CD7E567-0649-47B4-B5F7-346B6C6FAE6E}"/>
              </a:ext>
            </a:extLst>
          </p:cNvPr>
          <p:cNvSpPr/>
          <p:nvPr/>
        </p:nvSpPr>
        <p:spPr>
          <a:xfrm>
            <a:off x="-342900" y="4800600"/>
            <a:ext cx="317500" cy="317500"/>
          </a:xfrm>
          <a:prstGeom prst="rect">
            <a:avLst/>
          </a:prstGeom>
          <a:solidFill>
            <a:srgbClr val="F27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2" name="ColorPatch">
            <a:extLst>
              <a:ext uri="{FF2B5EF4-FFF2-40B4-BE49-F238E27FC236}">
                <a16:creationId xmlns:a16="http://schemas.microsoft.com/office/drawing/2014/main" id="{0B27B926-9D23-408B-B261-7474BA138B0E}"/>
              </a:ext>
            </a:extLst>
          </p:cNvPr>
          <p:cNvSpPr/>
          <p:nvPr/>
        </p:nvSpPr>
        <p:spPr>
          <a:xfrm>
            <a:off x="-342900" y="4457700"/>
            <a:ext cx="317500" cy="317500"/>
          </a:xfrm>
          <a:prstGeom prst="rect">
            <a:avLst/>
          </a:prstGeom>
          <a:solidFill>
            <a:srgbClr val="EC4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1" name="ColorPatch">
            <a:extLst>
              <a:ext uri="{FF2B5EF4-FFF2-40B4-BE49-F238E27FC236}">
                <a16:creationId xmlns:a16="http://schemas.microsoft.com/office/drawing/2014/main" id="{C79F16A5-2F29-42BB-88AB-9C69D7AB8969}"/>
              </a:ext>
            </a:extLst>
          </p:cNvPr>
          <p:cNvSpPr/>
          <p:nvPr/>
        </p:nvSpPr>
        <p:spPr>
          <a:xfrm>
            <a:off x="-342900" y="4114800"/>
            <a:ext cx="317500" cy="3175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0" name="ColorPatch">
            <a:extLst>
              <a:ext uri="{FF2B5EF4-FFF2-40B4-BE49-F238E27FC236}">
                <a16:creationId xmlns:a16="http://schemas.microsoft.com/office/drawing/2014/main" id="{7164F073-8D27-4C57-9FA9-5D80FC8EDB68}"/>
              </a:ext>
            </a:extLst>
          </p:cNvPr>
          <p:cNvSpPr/>
          <p:nvPr/>
        </p:nvSpPr>
        <p:spPr>
          <a:xfrm>
            <a:off x="-342900" y="3771900"/>
            <a:ext cx="317500" cy="317500"/>
          </a:xfrm>
          <a:prstGeom prst="rect">
            <a:avLst/>
          </a:prstGeom>
          <a:solidFill>
            <a:srgbClr val="FFF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9" name="ColorPatch">
            <a:extLst>
              <a:ext uri="{FF2B5EF4-FFF2-40B4-BE49-F238E27FC236}">
                <a16:creationId xmlns:a16="http://schemas.microsoft.com/office/drawing/2014/main" id="{C400E972-E723-4251-BA45-FDC0E6CEEF6C}"/>
              </a:ext>
            </a:extLst>
          </p:cNvPr>
          <p:cNvSpPr/>
          <p:nvPr/>
        </p:nvSpPr>
        <p:spPr>
          <a:xfrm>
            <a:off x="-342900" y="3429000"/>
            <a:ext cx="317500" cy="317500"/>
          </a:xfrm>
          <a:prstGeom prst="rect">
            <a:avLst/>
          </a:prstGeom>
          <a:solidFill>
            <a:srgbClr val="FFE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8" name="ColorPatch">
            <a:extLst>
              <a:ext uri="{FF2B5EF4-FFF2-40B4-BE49-F238E27FC236}">
                <a16:creationId xmlns:a16="http://schemas.microsoft.com/office/drawing/2014/main" id="{50D772BA-D4EE-40DA-B415-8EC283428CF5}"/>
              </a:ext>
            </a:extLst>
          </p:cNvPr>
          <p:cNvSpPr/>
          <p:nvPr/>
        </p:nvSpPr>
        <p:spPr>
          <a:xfrm>
            <a:off x="-342900" y="3086100"/>
            <a:ext cx="317500" cy="317500"/>
          </a:xfrm>
          <a:prstGeom prst="rect">
            <a:avLst/>
          </a:prstGeom>
          <a:solidFill>
            <a:srgbClr val="FFD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7" name="ColorPatch">
            <a:extLst>
              <a:ext uri="{FF2B5EF4-FFF2-40B4-BE49-F238E27FC236}">
                <a16:creationId xmlns:a16="http://schemas.microsoft.com/office/drawing/2014/main" id="{6BEEA5BD-11E7-4F3D-BD73-EC2249E8CCEB}"/>
              </a:ext>
            </a:extLst>
          </p:cNvPr>
          <p:cNvSpPr/>
          <p:nvPr/>
        </p:nvSpPr>
        <p:spPr>
          <a:xfrm>
            <a:off x="-342900" y="2743200"/>
            <a:ext cx="317500" cy="317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6" name="ColorPatch">
            <a:extLst>
              <a:ext uri="{FF2B5EF4-FFF2-40B4-BE49-F238E27FC236}">
                <a16:creationId xmlns:a16="http://schemas.microsoft.com/office/drawing/2014/main" id="{27A566A9-4C8D-4179-BE6D-6A885CF5E38A}"/>
              </a:ext>
            </a:extLst>
          </p:cNvPr>
          <p:cNvSpPr/>
          <p:nvPr/>
        </p:nvSpPr>
        <p:spPr>
          <a:xfrm>
            <a:off x="-342900" y="2400300"/>
            <a:ext cx="317500" cy="317500"/>
          </a:xfrm>
          <a:prstGeom prst="rect">
            <a:avLst/>
          </a:prstGeom>
          <a:solidFill>
            <a:srgbClr val="CE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5" name="ColorPatch">
            <a:extLst>
              <a:ext uri="{FF2B5EF4-FFF2-40B4-BE49-F238E27FC236}">
                <a16:creationId xmlns:a16="http://schemas.microsoft.com/office/drawing/2014/main" id="{98BB652E-B542-4A6D-842C-A8AFF7CF962D}"/>
              </a:ext>
            </a:extLst>
          </p:cNvPr>
          <p:cNvSpPr/>
          <p:nvPr/>
        </p:nvSpPr>
        <p:spPr>
          <a:xfrm>
            <a:off x="-342900" y="2057400"/>
            <a:ext cx="317500" cy="317500"/>
          </a:xfrm>
          <a:prstGeom prst="rect">
            <a:avLst/>
          </a:prstGeom>
          <a:solidFill>
            <a:srgbClr val="9D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4" name="ColorPatch">
            <a:extLst>
              <a:ext uri="{FF2B5EF4-FFF2-40B4-BE49-F238E27FC236}">
                <a16:creationId xmlns:a16="http://schemas.microsoft.com/office/drawing/2014/main" id="{7BE09878-3507-434C-8FBD-3253E93E01C8}"/>
              </a:ext>
            </a:extLst>
          </p:cNvPr>
          <p:cNvSpPr/>
          <p:nvPr/>
        </p:nvSpPr>
        <p:spPr>
          <a:xfrm>
            <a:off x="-342900" y="1714500"/>
            <a:ext cx="317500" cy="317500"/>
          </a:xfrm>
          <a:prstGeom prst="rect">
            <a:avLst/>
          </a:prstGeom>
          <a:solidFill>
            <a:srgbClr val="6D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2" name="ColorPatch">
            <a:extLst>
              <a:ext uri="{FF2B5EF4-FFF2-40B4-BE49-F238E27FC236}">
                <a16:creationId xmlns:a16="http://schemas.microsoft.com/office/drawing/2014/main" id="{2E26D6BD-036D-4346-A29B-7683021D70FB}"/>
              </a:ext>
            </a:extLst>
          </p:cNvPr>
          <p:cNvSpPr/>
          <p:nvPr/>
        </p:nvSpPr>
        <p:spPr>
          <a:xfrm>
            <a:off x="-342900" y="1371600"/>
            <a:ext cx="317500" cy="317500"/>
          </a:xfrm>
          <a:prstGeom prst="rect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1" name="ColorPatch">
            <a:extLst>
              <a:ext uri="{FF2B5EF4-FFF2-40B4-BE49-F238E27FC236}">
                <a16:creationId xmlns:a16="http://schemas.microsoft.com/office/drawing/2014/main" id="{D840EC2E-1487-4A69-A809-9929CDB60313}"/>
              </a:ext>
            </a:extLst>
          </p:cNvPr>
          <p:cNvSpPr/>
          <p:nvPr/>
        </p:nvSpPr>
        <p:spPr>
          <a:xfrm>
            <a:off x="-342900" y="1028700"/>
            <a:ext cx="317500" cy="317500"/>
          </a:xfrm>
          <a:prstGeom prst="rect">
            <a:avLst/>
          </a:prstGeom>
          <a:solidFill>
            <a:srgbClr val="C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0" name="ColorPatch">
            <a:extLst>
              <a:ext uri="{FF2B5EF4-FFF2-40B4-BE49-F238E27FC236}">
                <a16:creationId xmlns:a16="http://schemas.microsoft.com/office/drawing/2014/main" id="{4BBE9809-F301-459A-87DE-3C5C95F62870}"/>
              </a:ext>
            </a:extLst>
          </p:cNvPr>
          <p:cNvSpPr/>
          <p:nvPr/>
        </p:nvSpPr>
        <p:spPr>
          <a:xfrm>
            <a:off x="-342900" y="685800"/>
            <a:ext cx="317500" cy="317500"/>
          </a:xfrm>
          <a:prstGeom prst="rect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8" name="ColorPatch">
            <a:extLst>
              <a:ext uri="{FF2B5EF4-FFF2-40B4-BE49-F238E27FC236}">
                <a16:creationId xmlns:a16="http://schemas.microsoft.com/office/drawing/2014/main" id="{AD5D23E8-FC29-4F12-AB2C-C32E10546318}"/>
              </a:ext>
            </a:extLst>
          </p:cNvPr>
          <p:cNvSpPr/>
          <p:nvPr/>
        </p:nvSpPr>
        <p:spPr>
          <a:xfrm>
            <a:off x="-342900" y="342900"/>
            <a:ext cx="317500" cy="317500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7" name="ColorPatch">
            <a:extLst>
              <a:ext uri="{FF2B5EF4-FFF2-40B4-BE49-F238E27FC236}">
                <a16:creationId xmlns:a16="http://schemas.microsoft.com/office/drawing/2014/main" id="{57149537-0C06-456D-A4A3-2FBB5503631B}"/>
              </a:ext>
            </a:extLst>
          </p:cNvPr>
          <p:cNvSpPr/>
          <p:nvPr/>
        </p:nvSpPr>
        <p:spPr>
          <a:xfrm>
            <a:off x="-342900" y="0"/>
            <a:ext cx="317500" cy="317500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0D335F34-231D-A04B-83D4-000CCC31DDC0}" type="datetimeFigureOut">
              <a:rPr lang="en-IT" smtClean="0"/>
              <a:t>7/4/25</a:t>
            </a:fld>
            <a:endParaRPr lang="en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SIPCMContentMarking" descr="{&quot;HashCode&quot;:663358932,&quot;Placement&quot;:&quot;Footer&quot;,&quot;Top&quot;:517.8937,&quot;Left&quot;:852.2961,&quot;SlideWidth&quot;:960,&quot;SlideHeight&quot;:540}">
            <a:extLst>
              <a:ext uri="{FF2B5EF4-FFF2-40B4-BE49-F238E27FC236}">
                <a16:creationId xmlns:a16="http://schemas.microsoft.com/office/drawing/2014/main" id="{D51AA210-DD15-ABF0-DE08-9DFCC6EC64BD}"/>
              </a:ext>
            </a:extLst>
          </p:cNvPr>
          <p:cNvSpPr txBox="1"/>
          <p:nvPr/>
        </p:nvSpPr>
        <p:spPr>
          <a:xfrm>
            <a:off x="10824160" y="6577250"/>
            <a:ext cx="1367840" cy="2807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0000"/>
                </a:solidFill>
                <a:latin typeface="Arial" panose="020B0604020202020204" pitchFamily="34" charset="0"/>
              </a:rPr>
              <a:t>ST Confidential</a:t>
            </a:r>
            <a:endParaRPr lang="en-US" sz="1200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0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463" indent="-26193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D335F34-231D-A04B-83D4-000CCC31DDC0}" type="datetimeFigureOut">
              <a:rPr lang="en-IT" smtClean="0"/>
              <a:t>7/4/25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FD4E756-F884-F647-959A-4778A5F6C886}" type="slidenum">
              <a:rPr lang="en-IT" smtClean="0"/>
              <a:t>‹#›</a:t>
            </a:fld>
            <a:endParaRPr lang="en-I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307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4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2" Type="http://schemas.openxmlformats.org/officeDocument/2006/relationships/image" Target="../media/image18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1.png"/><Relationship Id="rId11" Type="http://schemas.openxmlformats.org/officeDocument/2006/relationships/image" Target="../media/image270.png"/><Relationship Id="rId5" Type="http://schemas.openxmlformats.org/officeDocument/2006/relationships/image" Target="../media/image211.png"/><Relationship Id="rId15" Type="http://schemas.openxmlformats.org/officeDocument/2006/relationships/image" Target="../media/image31.png"/><Relationship Id="rId10" Type="http://schemas.openxmlformats.org/officeDocument/2006/relationships/image" Target="../media/image260.png"/><Relationship Id="rId4" Type="http://schemas.openxmlformats.org/officeDocument/2006/relationships/image" Target="../media/image20.png"/><Relationship Id="rId9" Type="http://schemas.openxmlformats.org/officeDocument/2006/relationships/image" Target="../media/image250.png"/><Relationship Id="rId1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5" Type="http://schemas.openxmlformats.org/officeDocument/2006/relationships/image" Target="../media/image70.png"/><Relationship Id="rId10" Type="http://schemas.openxmlformats.org/officeDocument/2006/relationships/image" Target="../media/image120.png"/><Relationship Id="rId4" Type="http://schemas.openxmlformats.org/officeDocument/2006/relationships/image" Target="../media/image60.pn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 purple chromosome design">
            <a:extLst>
              <a:ext uri="{FF2B5EF4-FFF2-40B4-BE49-F238E27FC236}">
                <a16:creationId xmlns:a16="http://schemas.microsoft.com/office/drawing/2014/main" id="{DEBF4B28-8CBA-29E4-CD94-B40D82B306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4026" r="9091" b="24839"/>
          <a:stretch>
            <a:fillRect/>
          </a:stretch>
        </p:blipFill>
        <p:spPr>
          <a:xfrm>
            <a:off x="-1" y="0"/>
            <a:ext cx="12192001" cy="689676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F0846-056F-6E8F-5026-5A63783E270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7447" y="939626"/>
            <a:ext cx="6054725" cy="1954213"/>
          </a:xfrm>
        </p:spPr>
        <p:txBody>
          <a:bodyPr anchor="t"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Fast Inverse Uncertainty Quantification via Deep Learning Surrogates</a:t>
            </a:r>
            <a:br>
              <a:rPr lang="en-US" sz="6000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8912D-B209-2280-8364-838A2C23714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27759" y="4416482"/>
            <a:ext cx="7951788" cy="16700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Filippo Zacchei,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Andrea Manzoni,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Attilio </a:t>
            </a:r>
            <a:r>
              <a:rPr lang="en-US" sz="2400" dirty="0" err="1">
                <a:solidFill>
                  <a:srgbClr val="FFFFFF"/>
                </a:solidFill>
              </a:rPr>
              <a:t>Frangi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A logo with white text&#10;&#10;Description automatically generated">
            <a:extLst>
              <a:ext uri="{FF2B5EF4-FFF2-40B4-BE49-F238E27FC236}">
                <a16:creationId xmlns:a16="http://schemas.microsoft.com/office/drawing/2014/main" id="{515E7700-8C9A-014A-59F6-69E3EE55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49" y="5340132"/>
            <a:ext cx="3019258" cy="896342"/>
          </a:xfrm>
          <a:prstGeom prst="rect">
            <a:avLst/>
          </a:prstGeom>
        </p:spPr>
      </p:pic>
      <p:pic>
        <p:nvPicPr>
          <p:cNvPr id="10" name="Picture 2" descr="Call for Papers – CMWRS2022">
            <a:extLst>
              <a:ext uri="{FF2B5EF4-FFF2-40B4-BE49-F238E27FC236}">
                <a16:creationId xmlns:a16="http://schemas.microsoft.com/office/drawing/2014/main" id="{32FE20B3-288F-F55A-74C1-33CBA9718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534" y="3652032"/>
            <a:ext cx="3717288" cy="156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cover - STMicroelectronics">
            <a:extLst>
              <a:ext uri="{FF2B5EF4-FFF2-40B4-BE49-F238E27FC236}">
                <a16:creationId xmlns:a16="http://schemas.microsoft.com/office/drawing/2014/main" id="{9625B08D-D77F-F5F9-724A-42E9E5AB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850" y="2668039"/>
            <a:ext cx="1344957" cy="88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84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C58D-DCE3-6A7D-5BA4-62975D79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67" y="90775"/>
            <a:ext cx="11609159" cy="130492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Results: reaction diffusion equation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5B92F-2995-F36A-BC72-70C69153D5B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51EF4F-3218-773E-1880-3CD87E7E4F2A}"/>
              </a:ext>
            </a:extLst>
          </p:cNvPr>
          <p:cNvSpPr/>
          <p:nvPr/>
        </p:nvSpPr>
        <p:spPr>
          <a:xfrm>
            <a:off x="10766323" y="6496263"/>
            <a:ext cx="1425677" cy="30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4DC21-7508-17B9-FD41-5479E69DAADB}"/>
              </a:ext>
            </a:extLst>
          </p:cNvPr>
          <p:cNvSpPr txBox="1"/>
          <p:nvPr/>
        </p:nvSpPr>
        <p:spPr>
          <a:xfrm>
            <a:off x="159591" y="6561846"/>
            <a:ext cx="85427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/>
              <a:t>[3] </a:t>
            </a:r>
            <a:r>
              <a:rPr lang="en-US" sz="105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Lykkegaard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Mikkel </a:t>
            </a:r>
            <a:r>
              <a:rPr lang="en-US" sz="105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Bue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"Multilevel delayed acceptance MCMC." </a:t>
            </a:r>
            <a:r>
              <a:rPr lang="en-US" sz="105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SIAM/ASA journal on uncertainty quantification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11.1 (2023): 1-30.</a:t>
            </a:r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59DAF-C396-2A75-BB10-9102E532C7ED}"/>
              </a:ext>
            </a:extLst>
          </p:cNvPr>
          <p:cNvSpPr txBox="1"/>
          <p:nvPr/>
        </p:nvSpPr>
        <p:spPr>
          <a:xfrm>
            <a:off x="1336172" y="246723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HF data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D4B08B8-2005-99E2-3B09-8ED1E8C90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8" t="680" r="47774" b="-680"/>
          <a:stretch/>
        </p:blipFill>
        <p:spPr>
          <a:xfrm>
            <a:off x="375492" y="2830596"/>
            <a:ext cx="3363536" cy="35525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A56EFD4-B57E-D1D7-FDB1-0E1C38DE3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93"/>
          <a:stretch/>
        </p:blipFill>
        <p:spPr>
          <a:xfrm>
            <a:off x="8712564" y="914033"/>
            <a:ext cx="3117474" cy="26179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2405FD3-942D-90B6-EAC0-7E43C8C3A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940"/>
          <a:stretch/>
        </p:blipFill>
        <p:spPr>
          <a:xfrm>
            <a:off x="6095847" y="926912"/>
            <a:ext cx="2514504" cy="26179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F2ECAA-D679-A832-B5C9-C625673F7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939"/>
          <a:stretch/>
        </p:blipFill>
        <p:spPr>
          <a:xfrm>
            <a:off x="3470871" y="914033"/>
            <a:ext cx="2514504" cy="26179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036F45-8DAB-254D-0C9F-A80491239A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708" t="-492" r="47168" b="492"/>
          <a:stretch/>
        </p:blipFill>
        <p:spPr>
          <a:xfrm>
            <a:off x="8281117" y="3752275"/>
            <a:ext cx="3677711" cy="26179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3C880F-7356-863F-BB6B-A3FA63685E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136" t="696" r="58112" b="-696"/>
          <a:stretch/>
        </p:blipFill>
        <p:spPr>
          <a:xfrm>
            <a:off x="5677269" y="3765154"/>
            <a:ext cx="2984598" cy="26179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82B93A7-8866-64A1-667F-79D9F3E3BE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6520" t="7924" r="58478" b="-7962"/>
          <a:stretch/>
        </p:blipFill>
        <p:spPr>
          <a:xfrm>
            <a:off x="3046854" y="3943847"/>
            <a:ext cx="2984598" cy="261799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EFC6116-B43C-7E12-B6DD-4F6C254A8E4A}"/>
              </a:ext>
            </a:extLst>
          </p:cNvPr>
          <p:cNvSpPr txBox="1"/>
          <p:nvPr/>
        </p:nvSpPr>
        <p:spPr>
          <a:xfrm>
            <a:off x="4855335" y="840800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LF1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68D98A-986A-B074-AD4D-F01EA51170F9}"/>
              </a:ext>
            </a:extLst>
          </p:cNvPr>
          <p:cNvSpPr txBox="1"/>
          <p:nvPr/>
        </p:nvSpPr>
        <p:spPr>
          <a:xfrm>
            <a:off x="7369839" y="840800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LF2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982466-9650-41C7-22EA-5D238A2B8E89}"/>
              </a:ext>
            </a:extLst>
          </p:cNvPr>
          <p:cNvSpPr txBox="1"/>
          <p:nvPr/>
        </p:nvSpPr>
        <p:spPr>
          <a:xfrm>
            <a:off x="10119972" y="82755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LF3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444E7D-0649-4BC8-2E0A-936A135D1D56}"/>
              </a:ext>
            </a:extLst>
          </p:cNvPr>
          <p:cNvSpPr txBox="1"/>
          <p:nvPr/>
        </p:nvSpPr>
        <p:spPr>
          <a:xfrm>
            <a:off x="4730784" y="3629854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MF1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CD9BB0-D66A-D3CF-14FF-5613CDB27EA8}"/>
              </a:ext>
            </a:extLst>
          </p:cNvPr>
          <p:cNvSpPr txBox="1"/>
          <p:nvPr/>
        </p:nvSpPr>
        <p:spPr>
          <a:xfrm>
            <a:off x="7398360" y="3652521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MF2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F4A63D5-AFA3-B3A0-9F29-1E4090B83A17}"/>
              </a:ext>
            </a:extLst>
          </p:cNvPr>
          <p:cNvSpPr txBox="1"/>
          <p:nvPr/>
        </p:nvSpPr>
        <p:spPr>
          <a:xfrm>
            <a:off x="10087911" y="367782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MF3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63F6FCF-6131-0270-497F-38AD551BAF30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5053950" y="3429000"/>
            <a:ext cx="10393" cy="200854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1A43C7EB-DCF1-DABE-7A07-E79DDB00C3F6}"/>
              </a:ext>
            </a:extLst>
          </p:cNvPr>
          <p:cNvCxnSpPr>
            <a:cxnSpLocks/>
          </p:cNvCxnSpPr>
          <p:nvPr/>
        </p:nvCxnSpPr>
        <p:spPr>
          <a:xfrm>
            <a:off x="5053949" y="3482008"/>
            <a:ext cx="2667577" cy="223521"/>
          </a:xfrm>
          <a:prstGeom prst="bentConnector2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1209F517-0AFA-7A8C-F05C-4345010C566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73136" y="3433803"/>
            <a:ext cx="285094" cy="244082"/>
          </a:xfrm>
          <a:prstGeom prst="bentConnector2">
            <a:avLst/>
          </a:prstGeom>
          <a:ln>
            <a:headEnd type="none" w="lg" len="lg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82B7421A-1776-98FF-506A-2AD4887FAD8D}"/>
              </a:ext>
            </a:extLst>
          </p:cNvPr>
          <p:cNvCxnSpPr>
            <a:cxnSpLocks/>
          </p:cNvCxnSpPr>
          <p:nvPr/>
        </p:nvCxnSpPr>
        <p:spPr>
          <a:xfrm>
            <a:off x="5053948" y="3486622"/>
            <a:ext cx="5357129" cy="249079"/>
          </a:xfrm>
          <a:prstGeom prst="bentConnector2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716987A1-BD0B-BCA3-3CE1-1B982F350762}"/>
              </a:ext>
            </a:extLst>
          </p:cNvPr>
          <p:cNvCxnSpPr>
            <a:cxnSpLocks/>
          </p:cNvCxnSpPr>
          <p:nvPr/>
        </p:nvCxnSpPr>
        <p:spPr>
          <a:xfrm>
            <a:off x="8115975" y="3433827"/>
            <a:ext cx="2228842" cy="249079"/>
          </a:xfrm>
          <a:prstGeom prst="bentConnector2">
            <a:avLst/>
          </a:prstGeom>
          <a:ln>
            <a:headEnd type="none" w="lg" len="lg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E2563AD-C400-7A75-3A29-BC246CBDEF13}"/>
              </a:ext>
            </a:extLst>
          </p:cNvPr>
          <p:cNvCxnSpPr>
            <a:cxnSpLocks/>
          </p:cNvCxnSpPr>
          <p:nvPr/>
        </p:nvCxnSpPr>
        <p:spPr>
          <a:xfrm>
            <a:off x="10493607" y="3429000"/>
            <a:ext cx="0" cy="325207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149782F-C724-4086-E737-B06D2CD0D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38" y="1405724"/>
            <a:ext cx="6407780" cy="10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023 L -0.13555 -0.00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28224-5A3A-C7D2-81F8-0F3F0410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ffectLst/>
              </a:rPr>
              <a:t>Gaussian Process Regression-Based Bayesian Inversion - Methodology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1A4E33-9B98-B426-D83F-C907E85FF5C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5ED99-8B21-CBC8-D998-4252DE1E2D3E}"/>
              </a:ext>
            </a:extLst>
          </p:cNvPr>
          <p:cNvSpPr txBox="1"/>
          <p:nvPr/>
        </p:nvSpPr>
        <p:spPr>
          <a:xfrm>
            <a:off x="72516" y="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195CB-4DE9-95B1-EFEA-62E9E3842D52}"/>
              </a:ext>
            </a:extLst>
          </p:cNvPr>
          <p:cNvSpPr txBox="1"/>
          <p:nvPr/>
        </p:nvSpPr>
        <p:spPr>
          <a:xfrm>
            <a:off x="385422" y="4074516"/>
            <a:ext cx="57105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600" dirty="0"/>
          </a:p>
          <a:p>
            <a:r>
              <a:rPr lang="en-US" sz="1600" dirty="0"/>
              <a:t>✅ </a:t>
            </a:r>
            <a:r>
              <a:rPr lang="en-US" sz="1600" b="1" dirty="0"/>
              <a:t>Error Quantification </a:t>
            </a:r>
            <a:r>
              <a:rPr lang="en-US" sz="1600" dirty="0"/>
              <a:t>is directly embedded</a:t>
            </a:r>
          </a:p>
          <a:p>
            <a:endParaRPr lang="en-US" sz="1600" dirty="0"/>
          </a:p>
          <a:p>
            <a:r>
              <a:rPr lang="en-US" sz="1600" dirty="0"/>
              <a:t>✅ </a:t>
            </a:r>
            <a:r>
              <a:rPr lang="en-US" sz="1600" b="1" dirty="0"/>
              <a:t>Data Efficiency: </a:t>
            </a:r>
            <a:r>
              <a:rPr lang="en-US" sz="1600" dirty="0"/>
              <a:t>possible thanks to efficient online update</a:t>
            </a:r>
          </a:p>
          <a:p>
            <a:endParaRPr lang="en-US" sz="1600" b="1" dirty="0"/>
          </a:p>
          <a:p>
            <a:r>
              <a:rPr lang="en-US" sz="1600" b="1" dirty="0"/>
              <a:t>⛔️ </a:t>
            </a:r>
            <a:r>
              <a:rPr lang="en-US" sz="1600" dirty="0"/>
              <a:t>Difficult to </a:t>
            </a:r>
            <a:r>
              <a:rPr lang="en-US" sz="1600" b="1" dirty="0"/>
              <a:t>scale to high dimension</a:t>
            </a:r>
            <a:endParaRPr lang="en-US" sz="1600" dirty="0"/>
          </a:p>
          <a:p>
            <a:pPr algn="l"/>
            <a:endParaRPr lang="en-US" dirty="0" err="1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0FEB023-06D5-CAD7-3E8C-50C3A93F96E3}"/>
              </a:ext>
            </a:extLst>
          </p:cNvPr>
          <p:cNvSpPr txBox="1">
            <a:spLocks/>
          </p:cNvSpPr>
          <p:nvPr/>
        </p:nvSpPr>
        <p:spPr>
          <a:xfrm>
            <a:off x="385422" y="1379072"/>
            <a:ext cx="5497585" cy="300573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Given training data </a:t>
            </a:r>
            <a:r>
              <a:rPr lang="en-US" sz="1700" i="1" dirty="0"/>
              <a:t>D = {X, y}</a:t>
            </a:r>
            <a:r>
              <a:rPr lang="en-US" sz="1700" dirty="0"/>
              <a:t> and observation noise </a:t>
            </a:r>
            <a:r>
              <a:rPr lang="el-GR" sz="1700" i="1" dirty="0"/>
              <a:t>σ</a:t>
            </a:r>
            <a:r>
              <a:rPr lang="en-US" sz="1700" i="1" dirty="0"/>
              <a:t>ₙ²</a:t>
            </a:r>
            <a:r>
              <a:rPr lang="en-US" sz="1700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the GP posterior at a test point </a:t>
            </a:r>
            <a:r>
              <a:rPr lang="en-US" sz="1700" i="1" dirty="0"/>
              <a:t>x*</a:t>
            </a:r>
            <a:r>
              <a:rPr lang="en-US" sz="1700" dirty="0"/>
              <a:t> is:</a:t>
            </a:r>
            <a:br>
              <a:rPr lang="en-US" sz="1700" dirty="0"/>
            </a:b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  </a:t>
            </a:r>
            <a:r>
              <a:rPr lang="en-US" sz="1700" b="1" dirty="0"/>
              <a:t>Mean prediction:</a:t>
            </a: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    </a:t>
            </a:r>
            <a:r>
              <a:rPr lang="el-GR" sz="1700" i="1" dirty="0"/>
              <a:t>μ(</a:t>
            </a:r>
            <a:r>
              <a:rPr lang="en-US" sz="1700" i="1" dirty="0"/>
              <a:t>x*) = k*ᵀ (K + </a:t>
            </a:r>
            <a:r>
              <a:rPr lang="el-GR" sz="1700" i="1" dirty="0"/>
              <a:t>σ</a:t>
            </a:r>
            <a:r>
              <a:rPr lang="en-US" sz="1700" i="1" dirty="0"/>
              <a:t>ₙ² I)⁻¹ y</a:t>
            </a:r>
            <a:br>
              <a:rPr lang="en-US" sz="1700" dirty="0"/>
            </a:b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  </a:t>
            </a:r>
            <a:r>
              <a:rPr lang="en-US" sz="1700" b="1" dirty="0"/>
              <a:t>Predictive variance:</a:t>
            </a:r>
            <a:endParaRPr lang="en-US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    </a:t>
            </a:r>
            <a:r>
              <a:rPr lang="el-GR" sz="1700" dirty="0"/>
              <a:t>σ²(</a:t>
            </a:r>
            <a:r>
              <a:rPr lang="en-US" sz="1700" dirty="0"/>
              <a:t>x*) = k(x*, x*) - k*ᵀ (K + </a:t>
            </a:r>
            <a:r>
              <a:rPr lang="el-GR" sz="1700" dirty="0"/>
              <a:t>σ</a:t>
            </a:r>
            <a:r>
              <a:rPr lang="en-US" sz="1700" dirty="0"/>
              <a:t>ₙ² I)⁻¹ k*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F403E-C249-A594-CCBC-D1F34DD57C28}"/>
              </a:ext>
            </a:extLst>
          </p:cNvPr>
          <p:cNvSpPr txBox="1"/>
          <p:nvPr/>
        </p:nvSpPr>
        <p:spPr>
          <a:xfrm>
            <a:off x="5883007" y="963569"/>
            <a:ext cx="6231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Proposed algorithm: Delayed Acceptance GP-Active Sampling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C3F4F-F59B-15E9-3C73-86C8041ADBA8}"/>
              </a:ext>
            </a:extLst>
          </p:cNvPr>
          <p:cNvSpPr/>
          <p:nvPr/>
        </p:nvSpPr>
        <p:spPr>
          <a:xfrm>
            <a:off x="7275395" y="1427404"/>
            <a:ext cx="1491916" cy="36576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Start: Initialize GP and MCMC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8190F3-B60C-7123-7E7F-9A0EA9355168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8021353" y="1793164"/>
            <a:ext cx="0" cy="158279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52AEA69-94C2-13C9-3EA0-9DDD9882D0DE}"/>
                  </a:ext>
                </a:extLst>
              </p:cNvPr>
              <p:cNvSpPr/>
              <p:nvPr/>
            </p:nvSpPr>
            <p:spPr>
              <a:xfrm>
                <a:off x="7275395" y="1951443"/>
                <a:ext cx="1491916" cy="3657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r>
                  <a:rPr lang="en-US" sz="1050" dirty="0"/>
                  <a:t>Propose new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52AEA69-94C2-13C9-3EA0-9DDD9882D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395" y="1951443"/>
                <a:ext cx="1491916" cy="36576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A72FD-0AC5-1ECF-F10A-A9F06395F7CF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8021353" y="2317203"/>
            <a:ext cx="0" cy="144383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FBFA631-527D-4902-E0EC-08A5B13892AE}"/>
              </a:ext>
            </a:extLst>
          </p:cNvPr>
          <p:cNvSpPr/>
          <p:nvPr/>
        </p:nvSpPr>
        <p:spPr>
          <a:xfrm>
            <a:off x="7275395" y="2461586"/>
            <a:ext cx="1491916" cy="3657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Evaluate GP likelihood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97C7E1-BD6B-3B14-628D-790573B40C3F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8021353" y="2827346"/>
            <a:ext cx="3" cy="187148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>
            <a:extLst>
              <a:ext uri="{FF2B5EF4-FFF2-40B4-BE49-F238E27FC236}">
                <a16:creationId xmlns:a16="http://schemas.microsoft.com/office/drawing/2014/main" id="{7671783F-273A-C4B6-DB3D-E13B4D75945F}"/>
              </a:ext>
            </a:extLst>
          </p:cNvPr>
          <p:cNvSpPr/>
          <p:nvPr/>
        </p:nvSpPr>
        <p:spPr>
          <a:xfrm>
            <a:off x="7275400" y="3014494"/>
            <a:ext cx="1491911" cy="764668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00" dirty="0"/>
              <a:t>Accept at GP level?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45B477-DCA5-CDE0-9A7A-D34C174FD527}"/>
              </a:ext>
            </a:extLst>
          </p:cNvPr>
          <p:cNvCxnSpPr>
            <a:stCxn id="17" idx="3"/>
          </p:cNvCxnSpPr>
          <p:nvPr/>
        </p:nvCxnSpPr>
        <p:spPr>
          <a:xfrm>
            <a:off x="8767311" y="3396828"/>
            <a:ext cx="693019" cy="0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41CD13-E18B-F730-AFB7-1AEDCDE1F395}"/>
              </a:ext>
            </a:extLst>
          </p:cNvPr>
          <p:cNvSpPr txBox="1"/>
          <p:nvPr/>
        </p:nvSpPr>
        <p:spPr>
          <a:xfrm>
            <a:off x="8842347" y="3138166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Yes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3E12DD-C4B2-E5F1-1510-87B0A32760F5}"/>
              </a:ext>
            </a:extLst>
          </p:cNvPr>
          <p:cNvCxnSpPr>
            <a:stCxn id="17" idx="2"/>
            <a:endCxn id="42" idx="0"/>
          </p:cNvCxnSpPr>
          <p:nvPr/>
        </p:nvCxnSpPr>
        <p:spPr>
          <a:xfrm flipH="1">
            <a:off x="8010488" y="3779162"/>
            <a:ext cx="10868" cy="93942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8C111C-D96F-706B-2F98-C47F5DC3E838}"/>
              </a:ext>
            </a:extLst>
          </p:cNvPr>
          <p:cNvSpPr txBox="1"/>
          <p:nvPr/>
        </p:nvSpPr>
        <p:spPr>
          <a:xfrm>
            <a:off x="8121462" y="365605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No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0C2038E-D7D5-E8F9-7889-AC66D669F649}"/>
              </a:ext>
            </a:extLst>
          </p:cNvPr>
          <p:cNvSpPr/>
          <p:nvPr/>
        </p:nvSpPr>
        <p:spPr>
          <a:xfrm>
            <a:off x="9460325" y="3213947"/>
            <a:ext cx="1491916" cy="3657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Evaluate FOM likelihood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5789C805-9A83-1268-3B73-4D81819DC895}"/>
              </a:ext>
            </a:extLst>
          </p:cNvPr>
          <p:cNvSpPr/>
          <p:nvPr/>
        </p:nvSpPr>
        <p:spPr>
          <a:xfrm>
            <a:off x="9460330" y="3667932"/>
            <a:ext cx="1491911" cy="764668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00" dirty="0"/>
              <a:t>Accept at HF level?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AEFFC7-FCC6-9654-5A0A-80CC60332EFB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10206283" y="3579707"/>
            <a:ext cx="3" cy="88225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640660-00E7-99EF-3A25-C74D26F466AB}"/>
              </a:ext>
            </a:extLst>
          </p:cNvPr>
          <p:cNvCxnSpPr>
            <a:stCxn id="35" idx="1"/>
            <a:endCxn id="42" idx="3"/>
          </p:cNvCxnSpPr>
          <p:nvPr/>
        </p:nvCxnSpPr>
        <p:spPr>
          <a:xfrm flipH="1">
            <a:off x="8756446" y="4050266"/>
            <a:ext cx="703884" cy="5718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E2572169-1266-4818-2690-207526D8F6BA}"/>
                  </a:ext>
                </a:extLst>
              </p:cNvPr>
              <p:cNvSpPr/>
              <p:nvPr/>
            </p:nvSpPr>
            <p:spPr>
              <a:xfrm>
                <a:off x="7264530" y="3873104"/>
                <a:ext cx="1491916" cy="3657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r>
                  <a:rPr lang="en-US" sz="1050" dirty="0"/>
                  <a:t>Repeat </a:t>
                </a:r>
                <a14:m>
                  <m:oMath xmlns:m="http://schemas.openxmlformats.org/officeDocument/2006/math">
                    <m:r>
                      <a:rPr lang="en-US" sz="105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050" dirty="0"/>
                  <a:t> old in the chain</a:t>
                </a: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E2572169-1266-4818-2690-207526D8F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30" y="3873104"/>
                <a:ext cx="1491916" cy="365760"/>
              </a:xfrm>
              <a:prstGeom prst="roundRect">
                <a:avLst/>
              </a:prstGeom>
              <a:blipFill>
                <a:blip r:embed="rId3"/>
                <a:stretch>
                  <a:fillRect t="-3226" b="-1290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734D9E5-AC57-5F21-1BDF-3D2F5FF33441}"/>
              </a:ext>
            </a:extLst>
          </p:cNvPr>
          <p:cNvSpPr txBox="1"/>
          <p:nvPr/>
        </p:nvSpPr>
        <p:spPr>
          <a:xfrm>
            <a:off x="8903970" y="3830758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No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8AE4A8-DACE-293D-1032-562740DAA989}"/>
              </a:ext>
            </a:extLst>
          </p:cNvPr>
          <p:cNvCxnSpPr>
            <a:stCxn id="35" idx="2"/>
            <a:endCxn id="55" idx="0"/>
          </p:cNvCxnSpPr>
          <p:nvPr/>
        </p:nvCxnSpPr>
        <p:spPr>
          <a:xfrm flipH="1">
            <a:off x="10204056" y="4432600"/>
            <a:ext cx="2230" cy="121984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8D010EF-621B-DCA9-3F44-F846EC4003A0}"/>
              </a:ext>
            </a:extLst>
          </p:cNvPr>
          <p:cNvSpPr txBox="1"/>
          <p:nvPr/>
        </p:nvSpPr>
        <p:spPr>
          <a:xfrm>
            <a:off x="10210731" y="4338341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CB98A764-1E95-0914-334F-654E17BB075D}"/>
                  </a:ext>
                </a:extLst>
              </p:cNvPr>
              <p:cNvSpPr/>
              <p:nvPr/>
            </p:nvSpPr>
            <p:spPr>
              <a:xfrm>
                <a:off x="9458098" y="4554584"/>
                <a:ext cx="1491916" cy="36576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r>
                  <a:rPr lang="en-US" sz="1050" dirty="0"/>
                  <a:t>Add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050" dirty="0"/>
                  <a:t>’ to the chain</a:t>
                </a: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CB98A764-1E95-0914-334F-654E17BB0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098" y="4554584"/>
                <a:ext cx="1491916" cy="3657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BBD2CE-5752-7EA8-71E6-84E5A04B2E56}"/>
              </a:ext>
            </a:extLst>
          </p:cNvPr>
          <p:cNvCxnSpPr>
            <a:stCxn id="42" idx="2"/>
            <a:endCxn id="63" idx="0"/>
          </p:cNvCxnSpPr>
          <p:nvPr/>
        </p:nvCxnSpPr>
        <p:spPr>
          <a:xfrm>
            <a:off x="8010488" y="4238864"/>
            <a:ext cx="1240" cy="306095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2872F68-D5E7-9512-22B4-D7CE872BF1AF}"/>
              </a:ext>
            </a:extLst>
          </p:cNvPr>
          <p:cNvCxnSpPr>
            <a:stCxn id="55" idx="1"/>
            <a:endCxn id="63" idx="3"/>
          </p:cNvCxnSpPr>
          <p:nvPr/>
        </p:nvCxnSpPr>
        <p:spPr>
          <a:xfrm flipH="1" flipV="1">
            <a:off x="8757686" y="4727839"/>
            <a:ext cx="700412" cy="9625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09253397-D2C6-1D62-9686-BD17C2C51775}"/>
                  </a:ext>
                </a:extLst>
              </p:cNvPr>
              <p:cNvSpPr/>
              <p:nvPr/>
            </p:nvSpPr>
            <p:spPr>
              <a:xfrm>
                <a:off x="7265770" y="4544959"/>
                <a:ext cx="1491916" cy="365760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r>
                  <a:rPr lang="en-US" sz="1050" dirty="0"/>
                  <a:t>Increment step counter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09253397-D2C6-1D62-9686-BD17C2C51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770" y="4544959"/>
                <a:ext cx="1491916" cy="365760"/>
              </a:xfrm>
              <a:prstGeom prst="roundRect">
                <a:avLst/>
              </a:prstGeom>
              <a:blipFill>
                <a:blip r:embed="rId5"/>
                <a:stretch>
                  <a:fillRect t="-3226" b="-1290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6C8A1DE-BBC3-E842-D02E-9C3FCA7DE1D2}"/>
              </a:ext>
            </a:extLst>
          </p:cNvPr>
          <p:cNvCxnSpPr>
            <a:stCxn id="63" idx="2"/>
            <a:endCxn id="69" idx="0"/>
          </p:cNvCxnSpPr>
          <p:nvPr/>
        </p:nvCxnSpPr>
        <p:spPr>
          <a:xfrm>
            <a:off x="8011728" y="4910719"/>
            <a:ext cx="0" cy="247792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iamond 68">
            <a:extLst>
              <a:ext uri="{FF2B5EF4-FFF2-40B4-BE49-F238E27FC236}">
                <a16:creationId xmlns:a16="http://schemas.microsoft.com/office/drawing/2014/main" id="{B1706999-33EB-0A98-3A98-F2847B349B7C}"/>
              </a:ext>
            </a:extLst>
          </p:cNvPr>
          <p:cNvSpPr/>
          <p:nvPr/>
        </p:nvSpPr>
        <p:spPr>
          <a:xfrm>
            <a:off x="7089922" y="5158511"/>
            <a:ext cx="1843611" cy="442810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00" dirty="0"/>
              <a:t>k % </a:t>
            </a:r>
            <a:r>
              <a:rPr lang="en-US" sz="1000" dirty="0" err="1"/>
              <a:t>k</a:t>
            </a:r>
            <a:r>
              <a:rPr lang="en-US" sz="1000" baseline="-25000" dirty="0" err="1"/>
              <a:t>train</a:t>
            </a:r>
            <a:r>
              <a:rPr lang="en-US" sz="1000" dirty="0"/>
              <a:t> =0?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EE9C52-497C-E496-EB59-83B0847B8126}"/>
              </a:ext>
            </a:extLst>
          </p:cNvPr>
          <p:cNvCxnSpPr>
            <a:stCxn id="69" idx="3"/>
            <a:endCxn id="75" idx="1"/>
          </p:cNvCxnSpPr>
          <p:nvPr/>
        </p:nvCxnSpPr>
        <p:spPr>
          <a:xfrm>
            <a:off x="8933533" y="5379916"/>
            <a:ext cx="526792" cy="8408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307565E-6B03-AF58-EEAA-11B0EF7CBE71}"/>
              </a:ext>
            </a:extLst>
          </p:cNvPr>
          <p:cNvSpPr/>
          <p:nvPr/>
        </p:nvSpPr>
        <p:spPr>
          <a:xfrm>
            <a:off x="9460325" y="5205444"/>
            <a:ext cx="1491916" cy="36576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Add Sample, retrain GP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143721-0CA4-7368-D792-EA1A8E7C7B43}"/>
              </a:ext>
            </a:extLst>
          </p:cNvPr>
          <p:cNvSpPr txBox="1"/>
          <p:nvPr/>
        </p:nvSpPr>
        <p:spPr>
          <a:xfrm>
            <a:off x="8994790" y="5160154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Yes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C8B4A5-D64D-6B32-24F0-6643A3A62E50}"/>
              </a:ext>
            </a:extLst>
          </p:cNvPr>
          <p:cNvSpPr txBox="1"/>
          <p:nvPr/>
        </p:nvSpPr>
        <p:spPr>
          <a:xfrm>
            <a:off x="6533277" y="5203083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No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B257662-A841-2922-F277-BEE770AF431B}"/>
              </a:ext>
            </a:extLst>
          </p:cNvPr>
          <p:cNvSpPr/>
          <p:nvPr/>
        </p:nvSpPr>
        <p:spPr>
          <a:xfrm>
            <a:off x="7231522" y="6090927"/>
            <a:ext cx="1491916" cy="36576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50" dirty="0"/>
              <a:t>Switch to GP-only MCMC</a:t>
            </a:r>
          </a:p>
        </p:txBody>
      </p:sp>
      <p:sp>
        <p:nvSpPr>
          <p:cNvPr id="85" name="Diamond 84">
            <a:extLst>
              <a:ext uri="{FF2B5EF4-FFF2-40B4-BE49-F238E27FC236}">
                <a16:creationId xmlns:a16="http://schemas.microsoft.com/office/drawing/2014/main" id="{680FFDBD-DDAB-A372-1B82-1E56A22C7573}"/>
              </a:ext>
            </a:extLst>
          </p:cNvPr>
          <p:cNvSpPr/>
          <p:nvPr/>
        </p:nvSpPr>
        <p:spPr>
          <a:xfrm>
            <a:off x="9464773" y="5750278"/>
            <a:ext cx="1491916" cy="786063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000" dirty="0"/>
              <a:t>Is </a:t>
            </a:r>
            <a:r>
              <a:rPr lang="en-US" sz="1000" dirty="0" err="1"/>
              <a:t>GP</a:t>
            </a:r>
            <a:r>
              <a:rPr lang="en-US" sz="1000" baseline="-25000" dirty="0" err="1"/>
              <a:t>std</a:t>
            </a:r>
            <a:r>
              <a:rPr lang="en-US" sz="1000" dirty="0"/>
              <a:t> negligible?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4822B66-F5C1-FA6D-9863-EE1CA1745AFE}"/>
              </a:ext>
            </a:extLst>
          </p:cNvPr>
          <p:cNvCxnSpPr>
            <a:cxnSpLocks/>
            <a:stCxn id="75" idx="2"/>
            <a:endCxn id="85" idx="0"/>
          </p:cNvCxnSpPr>
          <p:nvPr/>
        </p:nvCxnSpPr>
        <p:spPr>
          <a:xfrm>
            <a:off x="10206283" y="5571204"/>
            <a:ext cx="4448" cy="179074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85D9D6E-B83F-A6E0-C831-6716CFF12F2C}"/>
              </a:ext>
            </a:extLst>
          </p:cNvPr>
          <p:cNvSpPr txBox="1"/>
          <p:nvPr/>
        </p:nvSpPr>
        <p:spPr>
          <a:xfrm>
            <a:off x="8804042" y="5831726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Yes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30097DE-7708-720B-4F73-8A2159731DB3}"/>
              </a:ext>
            </a:extLst>
          </p:cNvPr>
          <p:cNvCxnSpPr>
            <a:cxnSpLocks/>
            <a:stCxn id="85" idx="1"/>
            <a:endCxn id="84" idx="3"/>
          </p:cNvCxnSpPr>
          <p:nvPr/>
        </p:nvCxnSpPr>
        <p:spPr>
          <a:xfrm flipH="1">
            <a:off x="8723438" y="6143310"/>
            <a:ext cx="741335" cy="130497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A1FF615-B949-3E50-4083-09A5D08FA50D}"/>
              </a:ext>
            </a:extLst>
          </p:cNvPr>
          <p:cNvCxnSpPr>
            <a:stCxn id="69" idx="1"/>
            <a:endCxn id="13" idx="1"/>
          </p:cNvCxnSpPr>
          <p:nvPr/>
        </p:nvCxnSpPr>
        <p:spPr>
          <a:xfrm rot="10800000" flipH="1">
            <a:off x="7089921" y="2134324"/>
            <a:ext cx="185473" cy="3245593"/>
          </a:xfrm>
          <a:prstGeom prst="bentConnector3">
            <a:avLst>
              <a:gd name="adj1" fmla="val -123252"/>
            </a:avLst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61579A1F-6F70-1DDC-1FA1-910730102D5A}"/>
              </a:ext>
            </a:extLst>
          </p:cNvPr>
          <p:cNvCxnSpPr>
            <a:cxnSpLocks/>
            <a:stCxn id="85" idx="3"/>
            <a:endCxn id="13" idx="3"/>
          </p:cNvCxnSpPr>
          <p:nvPr/>
        </p:nvCxnSpPr>
        <p:spPr>
          <a:xfrm flipH="1" flipV="1">
            <a:off x="8767311" y="2134323"/>
            <a:ext cx="2189378" cy="4008987"/>
          </a:xfrm>
          <a:prstGeom prst="bentConnector3">
            <a:avLst>
              <a:gd name="adj1" fmla="val -10441"/>
            </a:avLst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058D3DFF-06D4-668A-367C-434C3885A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382" y="2515461"/>
            <a:ext cx="2018172" cy="11669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AA4047F9-B634-8E02-AE29-0ED1E5A93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8098" y="3061046"/>
            <a:ext cx="1558198" cy="12095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822DA92-373F-1F57-234C-3CEC4124EF20}"/>
              </a:ext>
            </a:extLst>
          </p:cNvPr>
          <p:cNvSpPr txBox="1"/>
          <p:nvPr/>
        </p:nvSpPr>
        <p:spPr>
          <a:xfrm>
            <a:off x="9597960" y="4997845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/>
              <a:t>Woodbury Identity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359DCB6-CD37-A35F-82FE-96BBD39AD36C}"/>
              </a:ext>
            </a:extLst>
          </p:cNvPr>
          <p:cNvSpPr/>
          <p:nvPr/>
        </p:nvSpPr>
        <p:spPr>
          <a:xfrm>
            <a:off x="10950014" y="6401138"/>
            <a:ext cx="1241986" cy="396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B2710-96BA-E6E7-E481-C1E80C3CFBAA}"/>
              </a:ext>
            </a:extLst>
          </p:cNvPr>
          <p:cNvSpPr/>
          <p:nvPr/>
        </p:nvSpPr>
        <p:spPr>
          <a:xfrm>
            <a:off x="74596" y="8119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1992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235E-1532-9FE2-092D-4D72029C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Gaussian Process Regression-Based Bayesian Inversion - Results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9D71B-9090-D957-FB2C-C5A09EF29883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28D33-156F-A27F-6B5B-5FE297B01529}"/>
              </a:ext>
            </a:extLst>
          </p:cNvPr>
          <p:cNvSpPr txBox="1"/>
          <p:nvPr/>
        </p:nvSpPr>
        <p:spPr>
          <a:xfrm>
            <a:off x="72516" y="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II</a:t>
            </a:r>
          </a:p>
        </p:txBody>
      </p:sp>
      <p:pic>
        <p:nvPicPr>
          <p:cNvPr id="7" name="Picture 6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C389AB6C-2302-8DC3-6E18-A5A74513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820" y="3647195"/>
            <a:ext cx="5707798" cy="2817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A7E75-EF5F-EFDC-50D3-939B0F9353EB}"/>
              </a:ext>
            </a:extLst>
          </p:cNvPr>
          <p:cNvSpPr txBox="1"/>
          <p:nvPr/>
        </p:nvSpPr>
        <p:spPr>
          <a:xfrm>
            <a:off x="797674" y="1292677"/>
            <a:ext cx="64075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• </a:t>
            </a:r>
            <a:r>
              <a:rPr lang="en-US" sz="1400" b="1" dirty="0"/>
              <a:t>Signal compression</a:t>
            </a:r>
            <a:r>
              <a:rPr lang="en-US" sz="1400" dirty="0"/>
              <a:t>: Proper Orthogonal Decomposition (POD) retaining the first </a:t>
            </a:r>
            <a:r>
              <a:rPr lang="en-US" sz="1400" b="1" dirty="0"/>
              <a:t>5 modes</a:t>
            </a:r>
            <a:r>
              <a:rPr lang="en-US" sz="1400" dirty="0"/>
              <a:t>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Surrogate modeling</a:t>
            </a:r>
            <a:r>
              <a:rPr lang="en-US" sz="1400" dirty="0"/>
              <a:t>: Independent Gaussian Processes (GPs) trained to predict each POD coefficient.</a:t>
            </a:r>
          </a:p>
          <a:p>
            <a:endParaRPr lang="en-US" sz="1400" dirty="0"/>
          </a:p>
          <a:p>
            <a:r>
              <a:rPr lang="en-US" sz="1400" b="1" dirty="0"/>
              <a:t>Training approach</a:t>
            </a:r>
            <a:r>
              <a:rPr lang="en-US" sz="1400" dirty="0"/>
              <a:t>: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Initial phase</a:t>
            </a:r>
            <a:r>
              <a:rPr lang="en-US" sz="1400" dirty="0"/>
              <a:t>: 50 high-fidelity (HF) signals.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Adaptive phase</a:t>
            </a:r>
            <a:r>
              <a:rPr lang="en-US" sz="1400" dirty="0"/>
              <a:t>: Approximately 50 additional signals collected online.</a:t>
            </a:r>
          </a:p>
          <a:p>
            <a:r>
              <a:rPr lang="en-US" sz="1400" dirty="0"/>
              <a:t>• </a:t>
            </a:r>
            <a:r>
              <a:rPr lang="en-US" sz="1400" b="1" dirty="0"/>
              <a:t>Computational efficiency</a:t>
            </a:r>
            <a:r>
              <a:rPr lang="en-US" sz="1400" dirty="0"/>
              <a:t>: Total reduction of HF evaluations by approximately </a:t>
            </a:r>
            <a:r>
              <a:rPr lang="en-US" sz="1400" b="1" dirty="0"/>
              <a:t>10x</a:t>
            </a:r>
            <a:r>
              <a:rPr lang="en-US" sz="1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8FB058-8985-B700-0B70-88FF69149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8" y="3651308"/>
            <a:ext cx="4249347" cy="2813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0D273-F2AC-A936-7062-D3BB4528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90" y="1120258"/>
            <a:ext cx="3663160" cy="24214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FFCE73-5575-7F93-7CB7-91DDE8CAAD45}"/>
              </a:ext>
            </a:extLst>
          </p:cNvPr>
          <p:cNvSpPr/>
          <p:nvPr/>
        </p:nvSpPr>
        <p:spPr>
          <a:xfrm>
            <a:off x="10810568" y="6464968"/>
            <a:ext cx="1381432" cy="332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</p:spTree>
    <p:extLst>
      <p:ext uri="{BB962C8B-B14F-4D97-AF65-F5344CB8AC3E}">
        <p14:creationId xmlns:p14="http://schemas.microsoft.com/office/powerpoint/2010/main" val="169633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ECE1-BFCF-79BA-F63D-E82D9B19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E78F6-F968-99C6-09B2-75C6C0A528E2}"/>
              </a:ext>
            </a:extLst>
          </p:cNvPr>
          <p:cNvSpPr txBox="1"/>
          <p:nvPr/>
        </p:nvSpPr>
        <p:spPr>
          <a:xfrm>
            <a:off x="300037" y="1120258"/>
            <a:ext cx="686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Gaussian Process Regression vs Neural Networks: a comparison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11F04-ADCC-3935-F066-0239E687E354}"/>
              </a:ext>
            </a:extLst>
          </p:cNvPr>
          <p:cNvSpPr/>
          <p:nvPr/>
        </p:nvSpPr>
        <p:spPr>
          <a:xfrm>
            <a:off x="120095" y="5873503"/>
            <a:ext cx="1757691" cy="947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5041DC-644B-5F5E-7B57-10B7AF433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45993"/>
              </p:ext>
            </p:extLst>
          </p:nvPr>
        </p:nvGraphicFramePr>
        <p:xfrm>
          <a:off x="1758951" y="1877320"/>
          <a:ext cx="86740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366">
                  <a:extLst>
                    <a:ext uri="{9D8B030D-6E8A-4147-A177-3AD203B41FA5}">
                      <a16:colId xmlns:a16="http://schemas.microsoft.com/office/drawing/2014/main" val="997718688"/>
                    </a:ext>
                  </a:extLst>
                </a:gridCol>
                <a:gridCol w="2891366">
                  <a:extLst>
                    <a:ext uri="{9D8B030D-6E8A-4147-A177-3AD203B41FA5}">
                      <a16:colId xmlns:a16="http://schemas.microsoft.com/office/drawing/2014/main" val="3319414030"/>
                    </a:ext>
                  </a:extLst>
                </a:gridCol>
                <a:gridCol w="2891366">
                  <a:extLst>
                    <a:ext uri="{9D8B030D-6E8A-4147-A177-3AD203B41FA5}">
                      <a16:colId xmlns:a16="http://schemas.microsoft.com/office/drawing/2014/main" val="93826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99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Embed UQ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⛔️ (✅)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57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9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Robust to Overfitting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⛔️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Curse of Dimensionality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96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 to Big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⛔️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70809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13C430D-A028-63AC-3CE8-BC04F094E669}"/>
              </a:ext>
            </a:extLst>
          </p:cNvPr>
          <p:cNvSpPr/>
          <p:nvPr/>
        </p:nvSpPr>
        <p:spPr>
          <a:xfrm>
            <a:off x="10314214" y="5868724"/>
            <a:ext cx="1757691" cy="947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52136-472E-3B9B-959C-65AC9C6A4E2F}"/>
              </a:ext>
            </a:extLst>
          </p:cNvPr>
          <p:cNvSpPr txBox="1"/>
          <p:nvPr/>
        </p:nvSpPr>
        <p:spPr>
          <a:xfrm>
            <a:off x="300037" y="4674756"/>
            <a:ext cx="636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Is it possible to combine the benefits of the two approaches?</a:t>
            </a:r>
          </a:p>
        </p:txBody>
      </p:sp>
    </p:spTree>
    <p:extLst>
      <p:ext uri="{BB962C8B-B14F-4D97-AF65-F5344CB8AC3E}">
        <p14:creationId xmlns:p14="http://schemas.microsoft.com/office/powerpoint/2010/main" val="95025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C58D-DCE3-6A7D-5BA4-62975D79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Integration of MFDA and GPR within a Global Active Learning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5B92F-2995-F36A-BC72-70C69153D5B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CEBE5-2E1D-23B9-0F8C-9D28CF2582A3}"/>
              </a:ext>
            </a:extLst>
          </p:cNvPr>
          <p:cNvSpPr txBox="1"/>
          <p:nvPr/>
        </p:nvSpPr>
        <p:spPr>
          <a:xfrm>
            <a:off x="72516" y="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E88F1-F5D0-CFF4-9A2D-56F1D1AE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54" y="1724324"/>
            <a:ext cx="3968130" cy="2232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EE227D-3AB9-A96E-395E-6DA14CE3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595" y="1703497"/>
            <a:ext cx="1895639" cy="2123946"/>
          </a:xfrm>
          <a:prstGeom prst="rect">
            <a:avLst/>
          </a:prstGeom>
        </p:spPr>
      </p:pic>
      <p:sp>
        <p:nvSpPr>
          <p:cNvPr id="10" name="Or 9">
            <a:extLst>
              <a:ext uri="{FF2B5EF4-FFF2-40B4-BE49-F238E27FC236}">
                <a16:creationId xmlns:a16="http://schemas.microsoft.com/office/drawing/2014/main" id="{3B3968D6-F2B2-6061-A6D4-6FCF789BDF54}"/>
              </a:ext>
            </a:extLst>
          </p:cNvPr>
          <p:cNvSpPr/>
          <p:nvPr/>
        </p:nvSpPr>
        <p:spPr>
          <a:xfrm>
            <a:off x="9458260" y="2498928"/>
            <a:ext cx="341433" cy="341433"/>
          </a:xfrm>
          <a:prstGeom prst="flowChartOr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3D16E-EA20-7214-45C8-DAFF00D3D56C}"/>
              </a:ext>
            </a:extLst>
          </p:cNvPr>
          <p:cNvSpPr txBox="1"/>
          <p:nvPr/>
        </p:nvSpPr>
        <p:spPr>
          <a:xfrm>
            <a:off x="384766" y="1443841"/>
            <a:ext cx="48283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complex models</a:t>
            </a:r>
            <a:r>
              <a:rPr lang="en-US" dirty="0"/>
              <a:t>, learn a DL surrogate is generally </a:t>
            </a:r>
            <a:r>
              <a:rPr lang="en-US" b="1" dirty="0"/>
              <a:t>data hungry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is performed by sampling from prior uninformed distribution.</a:t>
            </a:r>
          </a:p>
          <a:p>
            <a:endParaRPr lang="en-US" dirty="0"/>
          </a:p>
          <a:p>
            <a:r>
              <a:rPr lang="en-US" dirty="0"/>
              <a:t>Idea: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the ability of Neural Networks to learn multi-fidelity data using </a:t>
            </a:r>
            <a:r>
              <a:rPr lang="en-US" b="1" dirty="0"/>
              <a:t>Deep Kernel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Rely on a final layer of</a:t>
            </a:r>
            <a:r>
              <a:rPr lang="en-US" b="1" dirty="0"/>
              <a:t> Gaussian Process </a:t>
            </a:r>
            <a:r>
              <a:rPr lang="en-US" dirty="0"/>
              <a:t>to refine the predictions </a:t>
            </a:r>
            <a:r>
              <a:rPr lang="en-US" b="1" dirty="0"/>
              <a:t>online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 </a:t>
            </a:r>
            <a:r>
              <a:rPr lang="en-US" b="1" dirty="0"/>
              <a:t>MFDA as an active sampling method </a:t>
            </a:r>
            <a:r>
              <a:rPr lang="en-US" dirty="0"/>
              <a:t>to efficiently generate training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C0781-B61D-3A77-8C64-F751DA408D58}"/>
              </a:ext>
            </a:extLst>
          </p:cNvPr>
          <p:cNvSpPr txBox="1"/>
          <p:nvPr/>
        </p:nvSpPr>
        <p:spPr>
          <a:xfrm>
            <a:off x="6814479" y="1163777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Comprehensive Methodology</a:t>
            </a:r>
            <a:endParaRPr lang="en-US" dirty="0"/>
          </a:p>
        </p:txBody>
      </p:sp>
      <p:pic>
        <p:nvPicPr>
          <p:cNvPr id="1026" name="Picture 2" descr="Schematic delineating the workflow of Deep Kernel Learning (DKL).... |  Download Scientific Diagram">
            <a:extLst>
              <a:ext uri="{FF2B5EF4-FFF2-40B4-BE49-F238E27FC236}">
                <a16:creationId xmlns:a16="http://schemas.microsoft.com/office/drawing/2014/main" id="{4B0907F3-EF9A-D845-BA06-3ED8C4F7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87" y="4375797"/>
            <a:ext cx="2777356" cy="21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3C7C7E-FEA5-186F-096F-7B4EB0F1D0D3}"/>
              </a:ext>
            </a:extLst>
          </p:cNvPr>
          <p:cNvSpPr txBox="1"/>
          <p:nvPr/>
        </p:nvSpPr>
        <p:spPr>
          <a:xfrm>
            <a:off x="898358" y="-1712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What’s next?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843AC0-CF12-714D-634B-EE458366E40F}"/>
              </a:ext>
            </a:extLst>
          </p:cNvPr>
          <p:cNvSpPr/>
          <p:nvPr/>
        </p:nvSpPr>
        <p:spPr>
          <a:xfrm>
            <a:off x="10766323" y="6496263"/>
            <a:ext cx="1425677" cy="30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D40C9-530F-B51D-1C5E-DA626AEC7899}"/>
              </a:ext>
            </a:extLst>
          </p:cNvPr>
          <p:cNvSpPr txBox="1"/>
          <p:nvPr/>
        </p:nvSpPr>
        <p:spPr>
          <a:xfrm>
            <a:off x="384766" y="6551577"/>
            <a:ext cx="7341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[4] 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Wilson, Andrew Gordon, et al. "Deep kernel learning." </a:t>
            </a:r>
            <a:r>
              <a:rPr lang="en-US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Artificial intelligence and statistics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PMLR, 2016.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333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635F6B-0F92-87CA-5A37-7EBEB232E701}"/>
              </a:ext>
            </a:extLst>
          </p:cNvPr>
          <p:cNvSpPr/>
          <p:nvPr/>
        </p:nvSpPr>
        <p:spPr>
          <a:xfrm>
            <a:off x="263233" y="95396"/>
            <a:ext cx="3411050" cy="6586448"/>
          </a:xfrm>
          <a:prstGeom prst="roundRect">
            <a:avLst>
              <a:gd name="adj" fmla="val 5645"/>
            </a:avLst>
          </a:prstGeom>
          <a:solidFill>
            <a:schemeClr val="bg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038ADF-DB27-3942-ED99-C6BED9E31ABA}"/>
              </a:ext>
            </a:extLst>
          </p:cNvPr>
          <p:cNvSpPr/>
          <p:nvPr/>
        </p:nvSpPr>
        <p:spPr>
          <a:xfrm>
            <a:off x="3788307" y="118766"/>
            <a:ext cx="8201603" cy="6586449"/>
          </a:xfrm>
          <a:prstGeom prst="roundRect">
            <a:avLst>
              <a:gd name="adj" fmla="val 2812"/>
            </a:avLst>
          </a:prstGeom>
          <a:solidFill>
            <a:schemeClr val="accent3">
              <a:alpha val="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0548D4-8942-32ED-4334-69526D10A582}"/>
              </a:ext>
            </a:extLst>
          </p:cNvPr>
          <p:cNvSpPr/>
          <p:nvPr/>
        </p:nvSpPr>
        <p:spPr>
          <a:xfrm>
            <a:off x="6761123" y="749784"/>
            <a:ext cx="2452437" cy="5955429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4000">
                <a:schemeClr val="bg1">
                  <a:lumMod val="95000"/>
                </a:schemeClr>
              </a:gs>
              <a:gs pos="8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70D0C9-759F-FB43-9BEA-98A4D6432451}"/>
              </a:ext>
            </a:extLst>
          </p:cNvPr>
          <p:cNvSpPr/>
          <p:nvPr/>
        </p:nvSpPr>
        <p:spPr>
          <a:xfrm>
            <a:off x="4039930" y="769127"/>
            <a:ext cx="2338725" cy="59360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1FAA24-BB70-1477-EFAF-6BDFD840A7DA}"/>
              </a:ext>
            </a:extLst>
          </p:cNvPr>
          <p:cNvSpPr/>
          <p:nvPr/>
        </p:nvSpPr>
        <p:spPr>
          <a:xfrm>
            <a:off x="7560007" y="3058384"/>
            <a:ext cx="1323547" cy="711201"/>
          </a:xfrm>
          <a:prstGeom prst="roundRect">
            <a:avLst/>
          </a:prstGeom>
          <a:solidFill>
            <a:schemeClr val="accent4">
              <a:alpha val="0"/>
            </a:schemeClr>
          </a:solidFill>
          <a:ln>
            <a:solidFill>
              <a:schemeClr val="accent4">
                <a:shade val="15000"/>
                <a:alpha val="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A45B19-20EE-9558-7E4C-622641D5977A}"/>
              </a:ext>
            </a:extLst>
          </p:cNvPr>
          <p:cNvCxnSpPr>
            <a:cxnSpLocks/>
            <a:stCxn id="10" idx="4"/>
            <a:endCxn id="20" idx="0"/>
          </p:cNvCxnSpPr>
          <p:nvPr/>
        </p:nvCxnSpPr>
        <p:spPr>
          <a:xfrm flipH="1">
            <a:off x="575676" y="578266"/>
            <a:ext cx="1" cy="19562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CA306C6-CE9E-3EC9-FBB9-159C95801736}"/>
              </a:ext>
            </a:extLst>
          </p:cNvPr>
          <p:cNvSpPr/>
          <p:nvPr/>
        </p:nvSpPr>
        <p:spPr>
          <a:xfrm>
            <a:off x="386924" y="2007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DF140A-E037-3AE6-A4B0-01A48B6DAD75}"/>
              </a:ext>
            </a:extLst>
          </p:cNvPr>
          <p:cNvSpPr/>
          <p:nvPr/>
        </p:nvSpPr>
        <p:spPr>
          <a:xfrm>
            <a:off x="539324" y="3531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738AEA-231F-D5AD-DFAA-51E485CAF766}"/>
              </a:ext>
            </a:extLst>
          </p:cNvPr>
          <p:cNvSpPr/>
          <p:nvPr/>
        </p:nvSpPr>
        <p:spPr>
          <a:xfrm>
            <a:off x="691724" y="5055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33880F-6A99-1014-7535-4ABE24A5E348}"/>
              </a:ext>
            </a:extLst>
          </p:cNvPr>
          <p:cNvSpPr/>
          <p:nvPr/>
        </p:nvSpPr>
        <p:spPr>
          <a:xfrm>
            <a:off x="844124" y="6579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F19F04D-23BB-C370-CF13-F18DB45B1423}"/>
              </a:ext>
            </a:extLst>
          </p:cNvPr>
          <p:cNvCxnSpPr>
            <a:cxnSpLocks/>
            <a:stCxn id="15" idx="6"/>
            <a:endCxn id="22" idx="1"/>
          </p:cNvCxnSpPr>
          <p:nvPr/>
        </p:nvCxnSpPr>
        <p:spPr>
          <a:xfrm flipV="1">
            <a:off x="2035882" y="1451542"/>
            <a:ext cx="2104507" cy="17458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F3D2E1D-E53E-CD3D-823C-DD86ADB90B13}"/>
              </a:ext>
            </a:extLst>
          </p:cNvPr>
          <p:cNvSpPr/>
          <p:nvPr/>
        </p:nvSpPr>
        <p:spPr>
          <a:xfrm>
            <a:off x="1658377" y="1437376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64CCD6-0716-821A-ED35-96E01EEEC5DF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575676" y="2912048"/>
            <a:ext cx="0" cy="20217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EFA21-4979-E047-B7F2-BF912AF40C97}"/>
              </a:ext>
            </a:extLst>
          </p:cNvPr>
          <p:cNvCxnSpPr>
            <a:cxnSpLocks/>
            <a:stCxn id="19" idx="4"/>
            <a:endCxn id="35" idx="0"/>
          </p:cNvCxnSpPr>
          <p:nvPr/>
        </p:nvCxnSpPr>
        <p:spPr>
          <a:xfrm>
            <a:off x="1185277" y="1187866"/>
            <a:ext cx="318665" cy="233497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BFA09EC-2FC3-B0CE-625E-53F2E3E5FDC5}"/>
              </a:ext>
            </a:extLst>
          </p:cNvPr>
          <p:cNvSpPr/>
          <p:nvPr/>
        </p:nvSpPr>
        <p:spPr>
          <a:xfrm>
            <a:off x="1810777" y="1589776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23BE57-A95A-DF9F-AEA3-5930665570EA}"/>
              </a:ext>
            </a:extLst>
          </p:cNvPr>
          <p:cNvSpPr/>
          <p:nvPr/>
        </p:nvSpPr>
        <p:spPr>
          <a:xfrm>
            <a:off x="996524" y="810361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BA7C0C-D10E-86E4-8974-E5FC2D7B14A5}"/>
              </a:ext>
            </a:extLst>
          </p:cNvPr>
          <p:cNvSpPr/>
          <p:nvPr/>
        </p:nvSpPr>
        <p:spPr>
          <a:xfrm>
            <a:off x="386923" y="2534543"/>
            <a:ext cx="377505" cy="377505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64F578-2F6A-A46B-16CB-60DCE50F0DCE}"/>
              </a:ext>
            </a:extLst>
          </p:cNvPr>
          <p:cNvSpPr/>
          <p:nvPr/>
        </p:nvSpPr>
        <p:spPr>
          <a:xfrm>
            <a:off x="386923" y="4933834"/>
            <a:ext cx="377505" cy="377505"/>
          </a:xfrm>
          <a:prstGeom prst="ellipse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B02F72D-FB7E-B823-44CC-87ABEF09DE28}"/>
                  </a:ext>
                </a:extLst>
              </p:cNvPr>
              <p:cNvSpPr/>
              <p:nvPr/>
            </p:nvSpPr>
            <p:spPr>
              <a:xfrm>
                <a:off x="4140389" y="1095941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B02F72D-FB7E-B823-44CC-87ABEF09D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89" y="1095941"/>
                <a:ext cx="1323547" cy="71120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291ECE9-BC97-44CE-0578-B37694B2CAB5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 flipV="1">
            <a:off x="2188282" y="1451542"/>
            <a:ext cx="1952107" cy="32698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06C22-1F8D-F48A-BC1A-0B67C33AA697}"/>
              </a:ext>
            </a:extLst>
          </p:cNvPr>
          <p:cNvCxnSpPr>
            <a:cxnSpLocks/>
            <a:stCxn id="26" idx="6"/>
            <a:endCxn id="22" idx="1"/>
          </p:cNvCxnSpPr>
          <p:nvPr/>
        </p:nvCxnSpPr>
        <p:spPr>
          <a:xfrm flipV="1">
            <a:off x="2340682" y="1451542"/>
            <a:ext cx="1799707" cy="47938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4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833F288-F31E-29E5-B093-6DE22E870369}"/>
              </a:ext>
            </a:extLst>
          </p:cNvPr>
          <p:cNvCxnSpPr>
            <a:cxnSpLocks/>
            <a:stCxn id="31" idx="6"/>
            <a:endCxn id="22" idx="1"/>
          </p:cNvCxnSpPr>
          <p:nvPr/>
        </p:nvCxnSpPr>
        <p:spPr>
          <a:xfrm flipV="1">
            <a:off x="2493082" y="1451542"/>
            <a:ext cx="1647307" cy="63178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38632E-B1CF-250A-77A8-CA77E0697406}"/>
              </a:ext>
            </a:extLst>
          </p:cNvPr>
          <p:cNvSpPr/>
          <p:nvPr/>
        </p:nvSpPr>
        <p:spPr>
          <a:xfrm>
            <a:off x="1963177" y="1742176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B6538388-06EA-C179-F014-7FA31FABE34A}"/>
                  </a:ext>
                </a:extLst>
              </p:cNvPr>
              <p:cNvSpPr/>
              <p:nvPr/>
            </p:nvSpPr>
            <p:spPr>
              <a:xfrm>
                <a:off x="4140391" y="3146844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B6538388-06EA-C179-F014-7FA31FABE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91" y="3146844"/>
                <a:ext cx="132354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0CE337C-0EA3-0194-3946-4C73739DD217}"/>
                  </a:ext>
                </a:extLst>
              </p:cNvPr>
              <p:cNvSpPr/>
              <p:nvPr/>
            </p:nvSpPr>
            <p:spPr>
              <a:xfrm>
                <a:off x="4140390" y="5201946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0CE337C-0EA3-0194-3946-4C73739DD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90" y="5201946"/>
                <a:ext cx="132354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C3DA85-6E4F-D28F-6F73-B17870C45F51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438557" y="2450620"/>
            <a:ext cx="18172" cy="19562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70758C-9AD5-BB49-1500-518E785C048B}"/>
              </a:ext>
            </a:extLst>
          </p:cNvPr>
          <p:cNvCxnSpPr>
            <a:cxnSpLocks/>
          </p:cNvCxnSpPr>
          <p:nvPr/>
        </p:nvCxnSpPr>
        <p:spPr>
          <a:xfrm flipH="1">
            <a:off x="2431561" y="4766987"/>
            <a:ext cx="1" cy="141634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3449FAD-D932-0497-8CDC-71CB8A67EA97}"/>
              </a:ext>
            </a:extLst>
          </p:cNvPr>
          <p:cNvSpPr/>
          <p:nvPr/>
        </p:nvSpPr>
        <p:spPr>
          <a:xfrm>
            <a:off x="2115577" y="1894576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AB74AF5-6823-1D32-0445-A99653315A76}"/>
              </a:ext>
            </a:extLst>
          </p:cNvPr>
          <p:cNvSpPr/>
          <p:nvPr/>
        </p:nvSpPr>
        <p:spPr>
          <a:xfrm>
            <a:off x="2267977" y="2073115"/>
            <a:ext cx="377505" cy="3775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74C704-CB5A-39CA-1B53-D3FB01DF68C1}"/>
              </a:ext>
            </a:extLst>
          </p:cNvPr>
          <p:cNvSpPr/>
          <p:nvPr/>
        </p:nvSpPr>
        <p:spPr>
          <a:xfrm>
            <a:off x="2267976" y="4406897"/>
            <a:ext cx="377505" cy="37750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A17871-9F3B-6535-5DA6-C01D68D8D93D}"/>
              </a:ext>
            </a:extLst>
          </p:cNvPr>
          <p:cNvSpPr/>
          <p:nvPr/>
        </p:nvSpPr>
        <p:spPr>
          <a:xfrm>
            <a:off x="2267976" y="6200744"/>
            <a:ext cx="377505" cy="37750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A0FCD56-0129-45BE-C818-1771C78F5908}"/>
              </a:ext>
            </a:extLst>
          </p:cNvPr>
          <p:cNvSpPr/>
          <p:nvPr/>
        </p:nvSpPr>
        <p:spPr>
          <a:xfrm>
            <a:off x="1315189" y="3522836"/>
            <a:ext cx="377505" cy="377505"/>
          </a:xfrm>
          <a:prstGeom prst="ellipse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4ADAC4-1D95-48AB-6194-176AA9F64140}"/>
              </a:ext>
            </a:extLst>
          </p:cNvPr>
          <p:cNvCxnSpPr>
            <a:cxnSpLocks/>
            <a:stCxn id="15" idx="3"/>
            <a:endCxn id="35" idx="0"/>
          </p:cNvCxnSpPr>
          <p:nvPr/>
        </p:nvCxnSpPr>
        <p:spPr>
          <a:xfrm flipH="1">
            <a:off x="1503942" y="1759597"/>
            <a:ext cx="209719" cy="176323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8187413-364F-FFA1-E8CF-C5C2CF5D36DF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1374029" y="999114"/>
            <a:ext cx="2766360" cy="4524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3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C6D34C7-9178-3E23-4A59-4825CA64713C}"/>
              </a:ext>
            </a:extLst>
          </p:cNvPr>
          <p:cNvCxnSpPr>
            <a:cxnSpLocks/>
            <a:stCxn id="10" idx="6"/>
            <a:endCxn id="22" idx="1"/>
          </p:cNvCxnSpPr>
          <p:nvPr/>
        </p:nvCxnSpPr>
        <p:spPr>
          <a:xfrm>
            <a:off x="764429" y="389514"/>
            <a:ext cx="3375960" cy="10620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B7C72D1A-9C0C-C78A-3584-3353D22B0190}"/>
              </a:ext>
            </a:extLst>
          </p:cNvPr>
          <p:cNvCxnSpPr>
            <a:cxnSpLocks/>
            <a:stCxn id="11" idx="6"/>
            <a:endCxn id="22" idx="1"/>
          </p:cNvCxnSpPr>
          <p:nvPr/>
        </p:nvCxnSpPr>
        <p:spPr>
          <a:xfrm>
            <a:off x="916829" y="541914"/>
            <a:ext cx="3223560" cy="9096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C0FDB72-EDEF-DFF8-5521-A32B43ABB900}"/>
              </a:ext>
            </a:extLst>
          </p:cNvPr>
          <p:cNvCxnSpPr>
            <a:cxnSpLocks/>
            <a:stCxn id="12" idx="6"/>
            <a:endCxn id="22" idx="1"/>
          </p:cNvCxnSpPr>
          <p:nvPr/>
        </p:nvCxnSpPr>
        <p:spPr>
          <a:xfrm>
            <a:off x="1069229" y="694314"/>
            <a:ext cx="3071160" cy="7572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2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C5845F44-A421-9125-7ABE-87728D6A8B4E}"/>
              </a:ext>
            </a:extLst>
          </p:cNvPr>
          <p:cNvCxnSpPr>
            <a:cxnSpLocks/>
            <a:stCxn id="13" idx="6"/>
            <a:endCxn id="22" idx="1"/>
          </p:cNvCxnSpPr>
          <p:nvPr/>
        </p:nvCxnSpPr>
        <p:spPr>
          <a:xfrm>
            <a:off x="1221629" y="846714"/>
            <a:ext cx="2918760" cy="60482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alpha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B464DAD-AD4B-FDA2-91D0-448031D321AA}"/>
              </a:ext>
            </a:extLst>
          </p:cNvPr>
          <p:cNvCxnSpPr>
            <a:cxnSpLocks/>
            <a:stCxn id="32" idx="6"/>
            <a:endCxn id="22" idx="1"/>
          </p:cNvCxnSpPr>
          <p:nvPr/>
        </p:nvCxnSpPr>
        <p:spPr>
          <a:xfrm flipV="1">
            <a:off x="2645482" y="1451542"/>
            <a:ext cx="1494907" cy="810326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56230596-2156-FCEF-DB37-75361A6BB794}"/>
              </a:ext>
            </a:extLst>
          </p:cNvPr>
          <p:cNvCxnSpPr>
            <a:cxnSpLocks/>
            <a:stCxn id="20" idx="6"/>
            <a:endCxn id="27" idx="1"/>
          </p:cNvCxnSpPr>
          <p:nvPr/>
        </p:nvCxnSpPr>
        <p:spPr>
          <a:xfrm>
            <a:off x="764428" y="2723296"/>
            <a:ext cx="3375963" cy="779149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D0A6E00-EEFA-028B-894B-904BB5D04583}"/>
              </a:ext>
            </a:extLst>
          </p:cNvPr>
          <p:cNvCxnSpPr>
            <a:cxnSpLocks/>
            <a:stCxn id="35" idx="6"/>
            <a:endCxn id="27" idx="1"/>
          </p:cNvCxnSpPr>
          <p:nvPr/>
        </p:nvCxnSpPr>
        <p:spPr>
          <a:xfrm flipV="1">
            <a:off x="1692694" y="3502445"/>
            <a:ext cx="2447697" cy="20914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19E3D55-EAAD-715A-44E2-F35C744E9E46}"/>
              </a:ext>
            </a:extLst>
          </p:cNvPr>
          <p:cNvCxnSpPr>
            <a:cxnSpLocks/>
            <a:stCxn id="21" idx="6"/>
            <a:endCxn id="28" idx="1"/>
          </p:cNvCxnSpPr>
          <p:nvPr/>
        </p:nvCxnSpPr>
        <p:spPr>
          <a:xfrm>
            <a:off x="764428" y="5122587"/>
            <a:ext cx="3375962" cy="43496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87E32AB6-0A96-AB96-563F-F82561BBA347}"/>
                  </a:ext>
                </a:extLst>
              </p:cNvPr>
              <p:cNvSpPr/>
              <p:nvPr/>
            </p:nvSpPr>
            <p:spPr>
              <a:xfrm>
                <a:off x="7561044" y="1096630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𝑀𝐹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87E32AB6-0A96-AB96-563F-F82561BBA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44" y="1096630"/>
                <a:ext cx="1323547" cy="71120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510008BF-69E0-1462-1867-89CE59A30576}"/>
                  </a:ext>
                </a:extLst>
              </p:cNvPr>
              <p:cNvSpPr/>
              <p:nvPr/>
            </p:nvSpPr>
            <p:spPr>
              <a:xfrm>
                <a:off x="7560007" y="3146844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510008BF-69E0-1462-1867-89CE59A30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7" y="3146844"/>
                <a:ext cx="1323547" cy="71120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D43E5EC3-B7EB-947C-FE56-130C261D9D98}"/>
                  </a:ext>
                </a:extLst>
              </p:cNvPr>
              <p:cNvSpPr/>
              <p:nvPr/>
            </p:nvSpPr>
            <p:spPr>
              <a:xfrm>
                <a:off x="7566065" y="5202508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D43E5EC3-B7EB-947C-FE56-130C261D9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65" y="5202508"/>
                <a:ext cx="1323547" cy="7112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1BCBAEF-32B4-71FB-5464-0ADADDEDA4CD}"/>
                  </a:ext>
                </a:extLst>
              </p:cNvPr>
              <p:cNvSpPr/>
              <p:nvPr/>
            </p:nvSpPr>
            <p:spPr>
              <a:xfrm>
                <a:off x="9787286" y="1106155"/>
                <a:ext cx="687809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𝑴𝑭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1BCBAEF-32B4-71FB-5464-0ADADDEDA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286" y="1106155"/>
                <a:ext cx="687809" cy="71120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86716BEF-7C6A-0A8D-61A1-33228E6D8643}"/>
                  </a:ext>
                </a:extLst>
              </p:cNvPr>
              <p:cNvSpPr/>
              <p:nvPr/>
            </p:nvSpPr>
            <p:spPr>
              <a:xfrm>
                <a:off x="9780794" y="3134381"/>
                <a:ext cx="700795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86716BEF-7C6A-0A8D-61A1-33228E6D8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94" y="3134381"/>
                <a:ext cx="700795" cy="7112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C852C65-4F91-6749-1A03-BE90A8300164}"/>
                  </a:ext>
                </a:extLst>
              </p:cNvPr>
              <p:cNvSpPr/>
              <p:nvPr/>
            </p:nvSpPr>
            <p:spPr>
              <a:xfrm>
                <a:off x="9780793" y="5201947"/>
                <a:ext cx="700796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𝑴𝑭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C852C65-4F91-6749-1A03-BE90A8300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93" y="5201947"/>
                <a:ext cx="700796" cy="7112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74DD95-EE05-7611-DBAE-8FACD95B868D}"/>
              </a:ext>
            </a:extLst>
          </p:cNvPr>
          <p:cNvCxnSpPr>
            <a:cxnSpLocks/>
            <a:stCxn id="46" idx="3"/>
            <a:endCxn id="49" idx="1"/>
          </p:cNvCxnSpPr>
          <p:nvPr/>
        </p:nvCxnSpPr>
        <p:spPr>
          <a:xfrm>
            <a:off x="8884591" y="1452231"/>
            <a:ext cx="902695" cy="9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B92734-2DAF-2E31-F446-CD4DF7944CB5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8883554" y="3489981"/>
            <a:ext cx="897240" cy="12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C25353-5C8F-C2CE-BAD8-95186A40469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8889612" y="5557547"/>
            <a:ext cx="891181" cy="56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AED27A2-A674-BF22-D82D-34B424F9C3A1}"/>
              </a:ext>
            </a:extLst>
          </p:cNvPr>
          <p:cNvCxnSpPr>
            <a:cxnSpLocks/>
            <a:stCxn id="22" idx="3"/>
            <a:endCxn id="46" idx="1"/>
          </p:cNvCxnSpPr>
          <p:nvPr/>
        </p:nvCxnSpPr>
        <p:spPr>
          <a:xfrm>
            <a:off x="5463936" y="1451542"/>
            <a:ext cx="2097108" cy="689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3850D3D1-5AE4-6F4F-4BE5-5D3591E53EB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5463936" y="1451542"/>
            <a:ext cx="2104929" cy="385212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07E23E5-8E95-0CA1-E595-2FA06A4D5FC9}"/>
              </a:ext>
            </a:extLst>
          </p:cNvPr>
          <p:cNvCxnSpPr>
            <a:cxnSpLocks/>
            <a:stCxn id="27" idx="3"/>
            <a:endCxn id="60" idx="1"/>
          </p:cNvCxnSpPr>
          <p:nvPr/>
        </p:nvCxnSpPr>
        <p:spPr>
          <a:xfrm>
            <a:off x="5463938" y="3502445"/>
            <a:ext cx="2103527" cy="192844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6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A1BCC1E-0213-E1C0-D7E6-9C5A4CAFCDCA}"/>
              </a:ext>
            </a:extLst>
          </p:cNvPr>
          <p:cNvCxnSpPr>
            <a:cxnSpLocks/>
            <a:stCxn id="28" idx="3"/>
            <a:endCxn id="48" idx="1"/>
          </p:cNvCxnSpPr>
          <p:nvPr/>
        </p:nvCxnSpPr>
        <p:spPr>
          <a:xfrm>
            <a:off x="5463937" y="5557547"/>
            <a:ext cx="2102128" cy="562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8AC6F97-E40F-CD4E-9A0C-06B5FC7AB09C}"/>
              </a:ext>
            </a:extLst>
          </p:cNvPr>
          <p:cNvSpPr/>
          <p:nvPr/>
        </p:nvSpPr>
        <p:spPr>
          <a:xfrm>
            <a:off x="7568865" y="4948068"/>
            <a:ext cx="1323547" cy="711201"/>
          </a:xfrm>
          <a:prstGeom prst="roundRect">
            <a:avLst/>
          </a:prstGeom>
          <a:solidFill>
            <a:schemeClr val="accent5">
              <a:alpha val="0"/>
            </a:schemeClr>
          </a:solidFill>
          <a:ln>
            <a:solidFill>
              <a:schemeClr val="accent5">
                <a:shade val="15000"/>
                <a:alpha val="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E522A49-1564-C72A-61D7-F36536018CA6}"/>
              </a:ext>
            </a:extLst>
          </p:cNvPr>
          <p:cNvSpPr/>
          <p:nvPr/>
        </p:nvSpPr>
        <p:spPr>
          <a:xfrm>
            <a:off x="7567465" y="5075288"/>
            <a:ext cx="1323547" cy="711201"/>
          </a:xfrm>
          <a:prstGeom prst="roundRect">
            <a:avLst/>
          </a:prstGeom>
          <a:solidFill>
            <a:schemeClr val="accent5">
              <a:alpha val="0"/>
            </a:schemeClr>
          </a:solidFill>
          <a:ln>
            <a:solidFill>
              <a:schemeClr val="accent5">
                <a:shade val="15000"/>
                <a:alpha val="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6023E2DB-FD30-0DE7-6DDA-18A922364BCC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5463936" y="1451542"/>
            <a:ext cx="2096071" cy="196244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43BE1FCD-FE39-70B1-2EF1-D2F55E11881F}"/>
              </a:ext>
            </a:extLst>
          </p:cNvPr>
          <p:cNvCxnSpPr>
            <a:cxnSpLocks/>
            <a:stCxn id="33" idx="6"/>
            <a:endCxn id="27" idx="1"/>
          </p:cNvCxnSpPr>
          <p:nvPr/>
        </p:nvCxnSpPr>
        <p:spPr>
          <a:xfrm flipV="1">
            <a:off x="2645481" y="3502445"/>
            <a:ext cx="1494910" cy="109320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E9DDC1-8D32-0082-72E6-D64E7045F326}"/>
              </a:ext>
            </a:extLst>
          </p:cNvPr>
          <p:cNvSpPr txBox="1"/>
          <p:nvPr/>
        </p:nvSpPr>
        <p:spPr>
          <a:xfrm>
            <a:off x="4190266" y="407489"/>
            <a:ext cx="2038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Surrogate Solver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A69949-4AEE-F86E-F69A-F4BBC3D33CD8}"/>
              </a:ext>
            </a:extLst>
          </p:cNvPr>
          <p:cNvSpPr txBox="1"/>
          <p:nvPr/>
        </p:nvSpPr>
        <p:spPr>
          <a:xfrm>
            <a:off x="6923925" y="402476"/>
            <a:ext cx="202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Multi-Fidelity NN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8BAAC1-BB41-6C18-D9D3-0681A72917B6}"/>
              </a:ext>
            </a:extLst>
          </p:cNvPr>
          <p:cNvCxnSpPr>
            <a:cxnSpLocks/>
            <a:stCxn id="49" idx="3"/>
            <a:endCxn id="69" idx="1"/>
          </p:cNvCxnSpPr>
          <p:nvPr/>
        </p:nvCxnSpPr>
        <p:spPr>
          <a:xfrm flipV="1">
            <a:off x="10475095" y="1461754"/>
            <a:ext cx="532805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467DA5-7BA7-08C9-8DEE-6273204E8D70}"/>
              </a:ext>
            </a:extLst>
          </p:cNvPr>
          <p:cNvCxnSpPr>
            <a:cxnSpLocks/>
            <a:stCxn id="50" idx="3"/>
            <a:endCxn id="70" idx="1"/>
          </p:cNvCxnSpPr>
          <p:nvPr/>
        </p:nvCxnSpPr>
        <p:spPr>
          <a:xfrm flipV="1">
            <a:off x="10481589" y="3485511"/>
            <a:ext cx="519581" cy="447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20F2B7-73EB-0633-5D34-A640FA7414A8}"/>
              </a:ext>
            </a:extLst>
          </p:cNvPr>
          <p:cNvCxnSpPr>
            <a:cxnSpLocks/>
            <a:stCxn id="51" idx="3"/>
            <a:endCxn id="71" idx="1"/>
          </p:cNvCxnSpPr>
          <p:nvPr/>
        </p:nvCxnSpPr>
        <p:spPr>
          <a:xfrm flipV="1">
            <a:off x="10481589" y="5556878"/>
            <a:ext cx="494741" cy="66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C2B5C1E2-E588-DE49-7613-A011FF9D0422}"/>
              </a:ext>
            </a:extLst>
          </p:cNvPr>
          <p:cNvCxnSpPr>
            <a:cxnSpLocks/>
            <a:stCxn id="34" idx="6"/>
            <a:endCxn id="28" idx="1"/>
          </p:cNvCxnSpPr>
          <p:nvPr/>
        </p:nvCxnSpPr>
        <p:spPr>
          <a:xfrm flipV="1">
            <a:off x="2645481" y="5557547"/>
            <a:ext cx="1494909" cy="83195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28ABE71-5853-E261-947D-A46068DB244C}"/>
                  </a:ext>
                </a:extLst>
              </p:cNvPr>
              <p:cNvSpPr/>
              <p:nvPr/>
            </p:nvSpPr>
            <p:spPr>
              <a:xfrm>
                <a:off x="11007900" y="1106154"/>
                <a:ext cx="687809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𝑴𝑭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28ABE71-5853-E261-947D-A46068DB2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900" y="1106154"/>
                <a:ext cx="687809" cy="711200"/>
              </a:xfrm>
              <a:prstGeom prst="roundRect">
                <a:avLst/>
              </a:prstGeom>
              <a:blipFill>
                <a:blip r:embed="rId11"/>
                <a:stretch>
                  <a:fillRect r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74F3BAF-9A26-0837-6038-590E51BB8420}"/>
                  </a:ext>
                </a:extLst>
              </p:cNvPr>
              <p:cNvSpPr/>
              <p:nvPr/>
            </p:nvSpPr>
            <p:spPr>
              <a:xfrm>
                <a:off x="11001170" y="3129911"/>
                <a:ext cx="687809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𝑴𝑭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74F3BAF-9A26-0837-6038-590E51BB8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1170" y="3129911"/>
                <a:ext cx="687809" cy="711200"/>
              </a:xfrm>
              <a:prstGeom prst="roundRect">
                <a:avLst/>
              </a:prstGeom>
              <a:blipFill>
                <a:blip r:embed="rId12"/>
                <a:stretch>
                  <a:fillRect r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25550FFD-BBDD-08B2-D4E5-55C406FF5E1A}"/>
                  </a:ext>
                </a:extLst>
              </p:cNvPr>
              <p:cNvSpPr/>
              <p:nvPr/>
            </p:nvSpPr>
            <p:spPr>
              <a:xfrm>
                <a:off x="10976330" y="5201278"/>
                <a:ext cx="687809" cy="711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𝑴𝑭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25550FFD-BBDD-08B2-D4E5-55C406FF5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330" y="5201278"/>
                <a:ext cx="687809" cy="711200"/>
              </a:xfrm>
              <a:prstGeom prst="roundRect">
                <a:avLst/>
              </a:prstGeom>
              <a:blipFill>
                <a:blip r:embed="rId13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F755DDE-7D37-8E41-D6DD-1499901BC392}"/>
              </a:ext>
            </a:extLst>
          </p:cNvPr>
          <p:cNvCxnSpPr>
            <a:cxnSpLocks/>
            <a:stCxn id="27" idx="3"/>
            <a:endCxn id="47" idx="1"/>
          </p:cNvCxnSpPr>
          <p:nvPr/>
        </p:nvCxnSpPr>
        <p:spPr>
          <a:xfrm>
            <a:off x="5463938" y="3502445"/>
            <a:ext cx="20960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49DF04-9441-07F1-2260-F9DCE9C572A9}"/>
              </a:ext>
            </a:extLst>
          </p:cNvPr>
          <p:cNvCxnSpPr>
            <a:cxnSpLocks/>
          </p:cNvCxnSpPr>
          <p:nvPr/>
        </p:nvCxnSpPr>
        <p:spPr>
          <a:xfrm>
            <a:off x="575676" y="5303669"/>
            <a:ext cx="0" cy="7885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677DB3D-9127-9A67-5B3D-6AFF67159875}"/>
              </a:ext>
            </a:extLst>
          </p:cNvPr>
          <p:cNvCxnSpPr>
            <a:cxnSpLocks/>
          </p:cNvCxnSpPr>
          <p:nvPr/>
        </p:nvCxnSpPr>
        <p:spPr>
          <a:xfrm>
            <a:off x="2431561" y="6578249"/>
            <a:ext cx="0" cy="10359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Diamond 76">
            <a:extLst>
              <a:ext uri="{FF2B5EF4-FFF2-40B4-BE49-F238E27FC236}">
                <a16:creationId xmlns:a16="http://schemas.microsoft.com/office/drawing/2014/main" id="{E2266AFB-2DB2-11A6-78EF-1A547F18C9AE}"/>
              </a:ext>
            </a:extLst>
          </p:cNvPr>
          <p:cNvSpPr/>
          <p:nvPr/>
        </p:nvSpPr>
        <p:spPr>
          <a:xfrm>
            <a:off x="5655793" y="1184403"/>
            <a:ext cx="493695" cy="564106"/>
          </a:xfrm>
          <a:prstGeom prst="diamon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D268CCF-E53F-21D7-28A2-27DFCFA8CDE3}"/>
              </a:ext>
            </a:extLst>
          </p:cNvPr>
          <p:cNvCxnSpPr>
            <a:cxnSpLocks/>
            <a:stCxn id="77" idx="2"/>
            <a:endCxn id="93" idx="0"/>
          </p:cNvCxnSpPr>
          <p:nvPr/>
        </p:nvCxnSpPr>
        <p:spPr>
          <a:xfrm rot="5400000">
            <a:off x="5625020" y="1756734"/>
            <a:ext cx="285846" cy="26939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270AFF-67EB-C126-AF6D-5162928469F9}"/>
              </a:ext>
            </a:extLst>
          </p:cNvPr>
          <p:cNvCxnSpPr>
            <a:cxnSpLocks/>
            <a:stCxn id="77" idx="3"/>
            <a:endCxn id="46" idx="1"/>
          </p:cNvCxnSpPr>
          <p:nvPr/>
        </p:nvCxnSpPr>
        <p:spPr>
          <a:xfrm flipV="1">
            <a:off x="6149488" y="1452231"/>
            <a:ext cx="1411556" cy="1422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30832DB1-41F2-E47B-F868-1312B2D703B4}"/>
                  </a:ext>
                </a:extLst>
              </p:cNvPr>
              <p:cNvSpPr/>
              <p:nvPr/>
            </p:nvSpPr>
            <p:spPr>
              <a:xfrm>
                <a:off x="4971470" y="2034355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30832DB1-41F2-E47B-F868-1312B2D70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70" y="2034355"/>
                <a:ext cx="1323547" cy="71120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0D1A10BA-C3FB-B2F8-C8F2-2F2636404D32}"/>
                  </a:ext>
                </a:extLst>
              </p:cNvPr>
              <p:cNvSpPr/>
              <p:nvPr/>
            </p:nvSpPr>
            <p:spPr>
              <a:xfrm>
                <a:off x="4998353" y="4023155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0D1A10BA-C3FB-B2F8-C8F2-2F2636404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53" y="4023155"/>
                <a:ext cx="1323547" cy="71120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86678A47-C22A-0B94-1AD7-DECF00F13154}"/>
                  </a:ext>
                </a:extLst>
              </p:cNvPr>
              <p:cNvSpPr/>
              <p:nvPr/>
            </p:nvSpPr>
            <p:spPr>
              <a:xfrm>
                <a:off x="4998353" y="6116149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86678A47-C22A-0B94-1AD7-DECF00F13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53" y="6116149"/>
                <a:ext cx="1323547" cy="711201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F71448B8-010F-5950-82BA-BAD2DC7012F3}"/>
              </a:ext>
            </a:extLst>
          </p:cNvPr>
          <p:cNvCxnSpPr>
            <a:cxnSpLocks/>
            <a:stCxn id="93" idx="3"/>
            <a:endCxn id="46" idx="1"/>
          </p:cNvCxnSpPr>
          <p:nvPr/>
        </p:nvCxnSpPr>
        <p:spPr>
          <a:xfrm flipV="1">
            <a:off x="6295017" y="1452231"/>
            <a:ext cx="1266027" cy="93772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Diamond 104">
            <a:extLst>
              <a:ext uri="{FF2B5EF4-FFF2-40B4-BE49-F238E27FC236}">
                <a16:creationId xmlns:a16="http://schemas.microsoft.com/office/drawing/2014/main" id="{F7FF1655-6FBF-FDBA-6B17-A9C7334DC5CA}"/>
              </a:ext>
            </a:extLst>
          </p:cNvPr>
          <p:cNvSpPr/>
          <p:nvPr/>
        </p:nvSpPr>
        <p:spPr>
          <a:xfrm>
            <a:off x="5683498" y="3234882"/>
            <a:ext cx="493695" cy="564106"/>
          </a:xfrm>
          <a:prstGeom prst="diamon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A644D388-CF2E-91E8-F4CB-50010576C88C}"/>
              </a:ext>
            </a:extLst>
          </p:cNvPr>
          <p:cNvCxnSpPr>
            <a:cxnSpLocks/>
            <a:stCxn id="105" idx="2"/>
            <a:endCxn id="96" idx="0"/>
          </p:cNvCxnSpPr>
          <p:nvPr/>
        </p:nvCxnSpPr>
        <p:spPr>
          <a:xfrm rot="5400000">
            <a:off x="5683154" y="3775962"/>
            <a:ext cx="224167" cy="270219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17900A5-7022-AE6C-FBAE-DB13451D113E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6177193" y="3502710"/>
            <a:ext cx="1411556" cy="1422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C533134-E2AF-23B1-7AEE-0953015CE7B9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6321900" y="3502710"/>
            <a:ext cx="1266849" cy="876046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Diamond 108">
            <a:extLst>
              <a:ext uri="{FF2B5EF4-FFF2-40B4-BE49-F238E27FC236}">
                <a16:creationId xmlns:a16="http://schemas.microsoft.com/office/drawing/2014/main" id="{4EAEC83C-A814-3B21-F08F-092B00B6453D}"/>
              </a:ext>
            </a:extLst>
          </p:cNvPr>
          <p:cNvSpPr/>
          <p:nvPr/>
        </p:nvSpPr>
        <p:spPr>
          <a:xfrm>
            <a:off x="5586518" y="5271489"/>
            <a:ext cx="493695" cy="564106"/>
          </a:xfrm>
          <a:prstGeom prst="diamond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60CDE90F-6405-4474-CEFD-61C553B1B77C}"/>
              </a:ext>
            </a:extLst>
          </p:cNvPr>
          <p:cNvCxnSpPr>
            <a:cxnSpLocks/>
            <a:stCxn id="109" idx="2"/>
            <a:endCxn id="97" idx="0"/>
          </p:cNvCxnSpPr>
          <p:nvPr/>
        </p:nvCxnSpPr>
        <p:spPr>
          <a:xfrm rot="5400000">
            <a:off x="5606470" y="5889253"/>
            <a:ext cx="280554" cy="173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3906F5EA-559C-E49D-80C0-47C71F14D83E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6321900" y="5640464"/>
            <a:ext cx="1238107" cy="83128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F0386164-0FCF-AE64-6FBF-EEA32ECE475D}"/>
              </a:ext>
            </a:extLst>
          </p:cNvPr>
          <p:cNvCxnSpPr>
            <a:cxnSpLocks/>
            <a:stCxn id="22" idx="2"/>
            <a:endCxn id="27" idx="0"/>
          </p:cNvCxnSpPr>
          <p:nvPr/>
        </p:nvCxnSpPr>
        <p:spPr>
          <a:xfrm rot="16200000" flipH="1">
            <a:off x="4132313" y="2476992"/>
            <a:ext cx="1339702" cy="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4E8ED441-5AC9-A332-A548-F4EF0FFC1C6A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4130215" y="4529995"/>
            <a:ext cx="1343901" cy="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5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9" grpId="0" animBg="1"/>
      <p:bldP spid="60" grpId="0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26B2-C132-A334-9F3C-812768C2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Idea: input surrogate (with UQ)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82882-A998-F96B-99CF-6B94D8B03C18}"/>
              </a:ext>
            </a:extLst>
          </p:cNvPr>
          <p:cNvSpPr txBox="1"/>
          <p:nvPr/>
        </p:nvSpPr>
        <p:spPr>
          <a:xfrm>
            <a:off x="838200" y="5934670"/>
            <a:ext cx="10404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Perdikaris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P., Venturi, D.,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Royset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J. O., &amp;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Karniadakis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G. E. (2015). Multi-fidelity modelling via recursive co-kriging and Gaussian–Markov random fields.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Proceedings of the Royal Society A: Mathematical, Physical and Engineering Sciences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471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(2179), 20150018.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5BAFC-35E7-5C71-7A45-199773FDF7A5}"/>
              </a:ext>
            </a:extLst>
          </p:cNvPr>
          <p:cNvSpPr txBox="1"/>
          <p:nvPr/>
        </p:nvSpPr>
        <p:spPr>
          <a:xfrm>
            <a:off x="838200" y="11408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132"/>
                </a:solidFill>
                <a:effectLst/>
                <a:highlight>
                  <a:srgbClr val="FFFFFF"/>
                </a:highlight>
                <a:latin typeface="Proxima Nova"/>
              </a:rPr>
              <a:t>auto-regressive co-kriging scheme of Kennedy &amp; O'Hagan: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991EB1-E539-DEF2-6EC5-035DB26F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3279"/>
            <a:ext cx="6242418" cy="562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5E5D5E-9DD0-1D3A-1179-BA125A8E5245}"/>
              </a:ext>
            </a:extLst>
          </p:cNvPr>
          <p:cNvSpPr txBox="1"/>
          <p:nvPr/>
        </p:nvSpPr>
        <p:spPr>
          <a:xfrm>
            <a:off x="838200" y="2223836"/>
            <a:ext cx="409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datasets have a nested structure: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DA8939-F1B8-72DF-B84A-6958995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0884"/>
            <a:ext cx="9668452" cy="17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E52F-BE4D-0DBE-4464-7F6FF933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Co-Kriging Surrogate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5A5FE06-9AF0-5EB9-BB79-344C254E88A9}"/>
                  </a:ext>
                </a:extLst>
              </p:cNvPr>
              <p:cNvSpPr/>
              <p:nvPr/>
            </p:nvSpPr>
            <p:spPr>
              <a:xfrm>
                <a:off x="1785119" y="1675669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5A5FE06-9AF0-5EB9-BB79-344C254E8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19" y="1675669"/>
                <a:ext cx="1323547" cy="71120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0362337-11DB-D7F2-B26D-694E67FBB57F}"/>
                  </a:ext>
                </a:extLst>
              </p:cNvPr>
              <p:cNvSpPr/>
              <p:nvPr/>
            </p:nvSpPr>
            <p:spPr>
              <a:xfrm>
                <a:off x="1785121" y="3726572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0362337-11DB-D7F2-B26D-694E67FBB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21" y="3726572"/>
                <a:ext cx="132354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90DC231-DBDE-9F31-6850-37FBD242A61D}"/>
                  </a:ext>
                </a:extLst>
              </p:cNvPr>
              <p:cNvSpPr/>
              <p:nvPr/>
            </p:nvSpPr>
            <p:spPr>
              <a:xfrm>
                <a:off x="1785120" y="5781674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90DC231-DBDE-9F31-6850-37FBD242A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20" y="5781674"/>
                <a:ext cx="132354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DD05602-45F7-9DA7-AF2D-8A4E4E1C1EB2}"/>
                  </a:ext>
                </a:extLst>
              </p:cNvPr>
              <p:cNvSpPr/>
              <p:nvPr/>
            </p:nvSpPr>
            <p:spPr>
              <a:xfrm>
                <a:off x="5428871" y="1690688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DD05602-45F7-9DA7-AF2D-8A4E4E1C1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71" y="1690688"/>
                <a:ext cx="1323547" cy="71120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184F9FF-208E-9D06-BE33-5D5E4CA2AEC9}"/>
                  </a:ext>
                </a:extLst>
              </p:cNvPr>
              <p:cNvSpPr/>
              <p:nvPr/>
            </p:nvSpPr>
            <p:spPr>
              <a:xfrm>
                <a:off x="5428873" y="3741591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184F9FF-208E-9D06-BE33-5D5E4CA2A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73" y="3741591"/>
                <a:ext cx="1323547" cy="71120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466D768-A1FF-6419-EFCC-8D2ACDD23968}"/>
                  </a:ext>
                </a:extLst>
              </p:cNvPr>
              <p:cNvSpPr/>
              <p:nvPr/>
            </p:nvSpPr>
            <p:spPr>
              <a:xfrm>
                <a:off x="5428872" y="5796693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𝐺𝑃</m:t>
                              </m:r>
                            </m:sup>
                          </m:sSubSup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466D768-A1FF-6419-EFCC-8D2ACDD23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72" y="5796693"/>
                <a:ext cx="1323547" cy="7112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CE5537-D47F-63A1-B275-9CE07E8BBF4C}"/>
                  </a:ext>
                </a:extLst>
              </p:cNvPr>
              <p:cNvSpPr txBox="1"/>
              <p:nvPr/>
            </p:nvSpPr>
            <p:spPr>
              <a:xfrm>
                <a:off x="3808131" y="1901302"/>
                <a:ext cx="561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CE5537-D47F-63A1-B275-9CE07E8BB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131" y="1901302"/>
                <a:ext cx="56105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A0E053-5871-958B-F1C8-D3401CFF9E7E}"/>
                  </a:ext>
                </a:extLst>
              </p:cNvPr>
              <p:cNvSpPr txBox="1"/>
              <p:nvPr/>
            </p:nvSpPr>
            <p:spPr>
              <a:xfrm>
                <a:off x="3794277" y="5953896"/>
                <a:ext cx="561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A0E053-5871-958B-F1C8-D3401CFF9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77" y="5953896"/>
                <a:ext cx="56105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943D82-A296-2F23-8A3E-D40D48B28A18}"/>
                  </a:ext>
                </a:extLst>
              </p:cNvPr>
              <p:cNvSpPr txBox="1"/>
              <p:nvPr/>
            </p:nvSpPr>
            <p:spPr>
              <a:xfrm>
                <a:off x="3808131" y="3973302"/>
                <a:ext cx="5610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943D82-A296-2F23-8A3E-D40D48B28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131" y="3973302"/>
                <a:ext cx="56105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88DE23-4D57-D269-190F-5361F8D24ECD}"/>
                  </a:ext>
                </a:extLst>
              </p:cNvPr>
              <p:cNvSpPr txBox="1"/>
              <p:nvPr/>
            </p:nvSpPr>
            <p:spPr>
              <a:xfrm>
                <a:off x="930302" y="1892769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88DE23-4D57-D269-190F-5361F8D24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02" y="1892769"/>
                <a:ext cx="183062" cy="276999"/>
              </a:xfrm>
              <a:prstGeom prst="rect">
                <a:avLst/>
              </a:prstGeom>
              <a:blipFill>
                <a:blip r:embed="rId10"/>
                <a:stretch>
                  <a:fillRect l="-33333" r="-2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FD8179-8C4B-71B0-EDE5-65BFB6B30292}"/>
                  </a:ext>
                </a:extLst>
              </p:cNvPr>
              <p:cNvSpPr txBox="1"/>
              <p:nvPr/>
            </p:nvSpPr>
            <p:spPr>
              <a:xfrm>
                <a:off x="930302" y="5994575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FD8179-8C4B-71B0-EDE5-65BFB6B30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02" y="5994575"/>
                <a:ext cx="183062" cy="276999"/>
              </a:xfrm>
              <a:prstGeom prst="rect">
                <a:avLst/>
              </a:prstGeom>
              <a:blipFill>
                <a:blip r:embed="rId10"/>
                <a:stretch>
                  <a:fillRect l="-33333" r="-2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074DE3-8086-1997-50B2-D79D72EBB697}"/>
                  </a:ext>
                </a:extLst>
              </p:cNvPr>
              <p:cNvSpPr txBox="1"/>
              <p:nvPr/>
            </p:nvSpPr>
            <p:spPr>
              <a:xfrm>
                <a:off x="930302" y="3943672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074DE3-8086-1997-50B2-D79D72EBB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02" y="3943672"/>
                <a:ext cx="183062" cy="276999"/>
              </a:xfrm>
              <a:prstGeom prst="rect">
                <a:avLst/>
              </a:prstGeom>
              <a:blipFill>
                <a:blip r:embed="rId11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19E61C-866B-9AEC-E86D-CA66D9035DD4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1113364" y="2031269"/>
            <a:ext cx="671755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D79657-DC0D-936D-E69D-6823323B8E6B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1113364" y="6133075"/>
            <a:ext cx="671756" cy="42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26C86F-505D-A3A5-2BD0-BF3955B88F80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1113364" y="4082172"/>
            <a:ext cx="671757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800C82-7196-6A65-BBE9-400437324881}"/>
                  </a:ext>
                </a:extLst>
              </p:cNvPr>
              <p:cNvSpPr txBox="1"/>
              <p:nvPr/>
            </p:nvSpPr>
            <p:spPr>
              <a:xfrm>
                <a:off x="4550698" y="1920699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800C82-7196-6A65-BBE9-40043732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98" y="1920699"/>
                <a:ext cx="183062" cy="276999"/>
              </a:xfrm>
              <a:prstGeom prst="rect">
                <a:avLst/>
              </a:prstGeom>
              <a:blipFill>
                <a:blip r:embed="rId12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897CAF-EE65-C160-DAB5-68A0F325929A}"/>
                  </a:ext>
                </a:extLst>
              </p:cNvPr>
              <p:cNvSpPr txBox="1"/>
              <p:nvPr/>
            </p:nvSpPr>
            <p:spPr>
              <a:xfrm>
                <a:off x="4550698" y="6022505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897CAF-EE65-C160-DAB5-68A0F3259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98" y="6022505"/>
                <a:ext cx="183062" cy="276999"/>
              </a:xfrm>
              <a:prstGeom prst="rect">
                <a:avLst/>
              </a:prstGeom>
              <a:blipFill>
                <a:blip r:embed="rId12"/>
                <a:stretch>
                  <a:fillRect l="-33333" r="-2666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740AFC-C91C-C745-6340-7B0F36A87D6D}"/>
                  </a:ext>
                </a:extLst>
              </p:cNvPr>
              <p:cNvSpPr txBox="1"/>
              <p:nvPr/>
            </p:nvSpPr>
            <p:spPr>
              <a:xfrm>
                <a:off x="4550698" y="3971602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740AFC-C91C-C745-6340-7B0F36A87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98" y="3971602"/>
                <a:ext cx="183062" cy="276999"/>
              </a:xfrm>
              <a:prstGeom prst="rect">
                <a:avLst/>
              </a:prstGeom>
              <a:blipFill>
                <a:blip r:embed="rId11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11F005-40BF-F8BD-BAF3-CCBD3E74056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733760" y="2059199"/>
            <a:ext cx="671755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59A749-9B81-9E01-D3E2-60C63A36D6FD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733760" y="6161005"/>
            <a:ext cx="671756" cy="42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A02807-B9EF-7FF2-533E-77FD19FCD8B3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733760" y="4110102"/>
            <a:ext cx="671757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AF17AD1-0F36-094F-D54C-ECA0287E87D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5420795" y="3071739"/>
            <a:ext cx="1339702" cy="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222CE09-E711-1B53-6FA7-21869168D5F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5418697" y="5124742"/>
            <a:ext cx="1343901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2E87B83-AC5A-B82F-CCE3-F361924F4226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5982931" y="6615609"/>
            <a:ext cx="225415" cy="99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74CAE7D-D72A-DF96-D718-3C9D448A6A2D}"/>
              </a:ext>
            </a:extLst>
          </p:cNvPr>
          <p:cNvSpPr txBox="1"/>
          <p:nvPr/>
        </p:nvSpPr>
        <p:spPr>
          <a:xfrm>
            <a:off x="7578438" y="1808969"/>
            <a:ext cx="4176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we efficiently insert it in MFDA?</a:t>
            </a:r>
          </a:p>
          <a:p>
            <a:endParaRPr lang="en-US" dirty="0"/>
          </a:p>
          <a:p>
            <a:r>
              <a:rPr lang="en-US" dirty="0"/>
              <a:t>How can we train it?</a:t>
            </a:r>
          </a:p>
        </p:txBody>
      </p:sp>
    </p:spTree>
    <p:extLst>
      <p:ext uri="{BB962C8B-B14F-4D97-AF65-F5344CB8AC3E}">
        <p14:creationId xmlns:p14="http://schemas.microsoft.com/office/powerpoint/2010/main" val="169529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6AC0-DA99-2721-99DC-B3BB2D1E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UQ-based surrogate choice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8C86FA4-1416-AF8E-79E1-CD32AEB810C4}"/>
                  </a:ext>
                </a:extLst>
              </p:cNvPr>
              <p:cNvSpPr/>
              <p:nvPr/>
            </p:nvSpPr>
            <p:spPr>
              <a:xfrm>
                <a:off x="7428282" y="4931918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8C86FA4-1416-AF8E-79E1-CD32AEB81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82" y="4931918"/>
                <a:ext cx="1323547" cy="71120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7AF9F-E84D-46F9-DAC3-CDE6CFE616E3}"/>
                  </a:ext>
                </a:extLst>
              </p:cNvPr>
              <p:cNvSpPr/>
              <p:nvPr/>
            </p:nvSpPr>
            <p:spPr>
              <a:xfrm>
                <a:off x="2824218" y="3367516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7AF9F-E84D-46F9-DAC3-CDE6CFE61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18" y="3367516"/>
                <a:ext cx="132354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DE15D6-ACE3-72BC-98DB-6BD7DD692567}"/>
                  </a:ext>
                </a:extLst>
              </p:cNvPr>
              <p:cNvSpPr txBox="1"/>
              <p:nvPr/>
            </p:nvSpPr>
            <p:spPr>
              <a:xfrm>
                <a:off x="6664994" y="5149018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DE15D6-ACE3-72BC-98DB-6BD7DD692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94" y="5149018"/>
                <a:ext cx="183062" cy="276999"/>
              </a:xfrm>
              <a:prstGeom prst="rect">
                <a:avLst/>
              </a:prstGeom>
              <a:blipFill>
                <a:blip r:embed="rId4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9EE1C2-2302-E67B-E0FD-0C18D13F0A01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6848056" y="5287518"/>
            <a:ext cx="580226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DC52B-365F-B439-8C60-CD53711A9205}"/>
                  </a:ext>
                </a:extLst>
              </p:cNvPr>
              <p:cNvSpPr txBox="1"/>
              <p:nvPr/>
            </p:nvSpPr>
            <p:spPr>
              <a:xfrm>
                <a:off x="1946043" y="3597527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DC52B-365F-B439-8C60-CD53711A9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043" y="3597527"/>
                <a:ext cx="183062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5AFC58-5BD7-F16E-218B-8D79DEDE039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29105" y="3736027"/>
            <a:ext cx="671757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57837EC-2D84-29EB-F59B-9330F38102CA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2816140" y="2697664"/>
            <a:ext cx="1339702" cy="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6722E2-8246-B867-0187-7DA8164C492C}"/>
              </a:ext>
            </a:extLst>
          </p:cNvPr>
          <p:cNvSpPr txBox="1"/>
          <p:nvPr/>
        </p:nvSpPr>
        <p:spPr>
          <a:xfrm>
            <a:off x="6729064" y="1741416"/>
            <a:ext cx="511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UQ will become higher for higher levels (less data)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6DA43F-341C-F978-C93C-A4EA5C14A6AE}"/>
              </a:ext>
            </a:extLst>
          </p:cNvPr>
          <p:cNvCxnSpPr>
            <a:stCxn id="5" idx="3"/>
          </p:cNvCxnSpPr>
          <p:nvPr/>
        </p:nvCxnSpPr>
        <p:spPr>
          <a:xfrm flipV="1">
            <a:off x="4147765" y="3723116"/>
            <a:ext cx="4944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iamond 16">
            <a:extLst>
              <a:ext uri="{FF2B5EF4-FFF2-40B4-BE49-F238E27FC236}">
                <a16:creationId xmlns:a16="http://schemas.microsoft.com/office/drawing/2014/main" id="{1715FAFD-CD2A-BEE9-2F54-6DA20221F2BD}"/>
              </a:ext>
            </a:extLst>
          </p:cNvPr>
          <p:cNvSpPr/>
          <p:nvPr/>
        </p:nvSpPr>
        <p:spPr>
          <a:xfrm>
            <a:off x="4665500" y="2906902"/>
            <a:ext cx="2762761" cy="161162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Uncertainty low?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9F02A8B-CC39-21C7-7C1A-E5DD04A6AD24}"/>
              </a:ext>
            </a:extLst>
          </p:cNvPr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5971440" y="4593964"/>
            <a:ext cx="768994" cy="6181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14B5BD-C3E1-798C-D3FD-D0492FDE1F19}"/>
              </a:ext>
            </a:extLst>
          </p:cNvPr>
          <p:cNvSpPr txBox="1"/>
          <p:nvPr/>
        </p:nvSpPr>
        <p:spPr>
          <a:xfrm>
            <a:off x="5427831" y="46491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3D4F3A-8275-A359-46A5-828E7B9E728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428261" y="3712713"/>
            <a:ext cx="898321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0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6AC0-DA99-2721-99DC-B3BB2D1E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Training: online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8C86FA4-1416-AF8E-79E1-CD32AEB810C4}"/>
                  </a:ext>
                </a:extLst>
              </p:cNvPr>
              <p:cNvSpPr/>
              <p:nvPr/>
            </p:nvSpPr>
            <p:spPr>
              <a:xfrm>
                <a:off x="7428282" y="4931918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8C86FA4-1416-AF8E-79E1-CD32AEB81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82" y="4931918"/>
                <a:ext cx="1323547" cy="71120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7AF9F-E84D-46F9-DAC3-CDE6CFE616E3}"/>
                  </a:ext>
                </a:extLst>
              </p:cNvPr>
              <p:cNvSpPr/>
              <p:nvPr/>
            </p:nvSpPr>
            <p:spPr>
              <a:xfrm>
                <a:off x="2824218" y="3367516"/>
                <a:ext cx="1323547" cy="711201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B67AF9F-E84D-46F9-DAC3-CDE6CFE61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18" y="3367516"/>
                <a:ext cx="132354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DE15D6-ACE3-72BC-98DB-6BD7DD692567}"/>
                  </a:ext>
                </a:extLst>
              </p:cNvPr>
              <p:cNvSpPr txBox="1"/>
              <p:nvPr/>
            </p:nvSpPr>
            <p:spPr>
              <a:xfrm>
                <a:off x="6664994" y="5149018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DE15D6-ACE3-72BC-98DB-6BD7DD692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94" y="5149018"/>
                <a:ext cx="183062" cy="276999"/>
              </a:xfrm>
              <a:prstGeom prst="rect">
                <a:avLst/>
              </a:prstGeom>
              <a:blipFill>
                <a:blip r:embed="rId4"/>
                <a:stretch>
                  <a:fillRect l="-25000" r="-1875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9EE1C2-2302-E67B-E0FD-0C18D13F0A01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6848056" y="5287518"/>
            <a:ext cx="580226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DC52B-365F-B439-8C60-CD53711A9205}"/>
                  </a:ext>
                </a:extLst>
              </p:cNvPr>
              <p:cNvSpPr txBox="1"/>
              <p:nvPr/>
            </p:nvSpPr>
            <p:spPr>
              <a:xfrm>
                <a:off x="1946043" y="3597527"/>
                <a:ext cx="183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DC52B-365F-B439-8C60-CD53711A9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043" y="3597527"/>
                <a:ext cx="183062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5AFC58-5BD7-F16E-218B-8D79DEDE039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29105" y="3736027"/>
            <a:ext cx="671757" cy="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57837EC-2D84-29EB-F59B-9330F38102CA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2816140" y="2697664"/>
            <a:ext cx="1339702" cy="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6722E2-8246-B867-0187-7DA8164C492C}"/>
              </a:ext>
            </a:extLst>
          </p:cNvPr>
          <p:cNvSpPr txBox="1"/>
          <p:nvPr/>
        </p:nvSpPr>
        <p:spPr>
          <a:xfrm>
            <a:off x="6729064" y="1741416"/>
            <a:ext cx="511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UQ will become higher for higher levels (less data)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6DA43F-341C-F978-C93C-A4EA5C14A6AE}"/>
              </a:ext>
            </a:extLst>
          </p:cNvPr>
          <p:cNvCxnSpPr>
            <a:stCxn id="5" idx="3"/>
          </p:cNvCxnSpPr>
          <p:nvPr/>
        </p:nvCxnSpPr>
        <p:spPr>
          <a:xfrm flipV="1">
            <a:off x="4147765" y="3723116"/>
            <a:ext cx="4944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iamond 16">
            <a:extLst>
              <a:ext uri="{FF2B5EF4-FFF2-40B4-BE49-F238E27FC236}">
                <a16:creationId xmlns:a16="http://schemas.microsoft.com/office/drawing/2014/main" id="{1715FAFD-CD2A-BEE9-2F54-6DA20221F2BD}"/>
              </a:ext>
            </a:extLst>
          </p:cNvPr>
          <p:cNvSpPr/>
          <p:nvPr/>
        </p:nvSpPr>
        <p:spPr>
          <a:xfrm>
            <a:off x="4665500" y="2906902"/>
            <a:ext cx="2762761" cy="161162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Uncertainty low?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9F02A8B-CC39-21C7-7C1A-E5DD04A6AD24}"/>
              </a:ext>
            </a:extLst>
          </p:cNvPr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5971440" y="4593964"/>
            <a:ext cx="768994" cy="6181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14B5BD-C3E1-798C-D3FD-D0492FDE1F19}"/>
              </a:ext>
            </a:extLst>
          </p:cNvPr>
          <p:cNvSpPr txBox="1"/>
          <p:nvPr/>
        </p:nvSpPr>
        <p:spPr>
          <a:xfrm>
            <a:off x="5427831" y="46491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3D4F3A-8275-A359-46A5-828E7B9E728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428261" y="3712713"/>
            <a:ext cx="898321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A5E4160-769F-7EAC-9E30-34F5B673555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751829" y="3874526"/>
            <a:ext cx="1098753" cy="14129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F0B2F70-603F-B7FC-A8C8-AF57E496B6DE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rot="5400000" flipH="1">
            <a:off x="5005823" y="2558886"/>
            <a:ext cx="1564402" cy="4604064"/>
          </a:xfrm>
          <a:prstGeom prst="bentConnector3">
            <a:avLst>
              <a:gd name="adj1" fmla="val -146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5C9B5-9566-6C50-AA9A-73E5A1D8B41D}"/>
              </a:ext>
            </a:extLst>
          </p:cNvPr>
          <p:cNvSpPr txBox="1"/>
          <p:nvPr/>
        </p:nvSpPr>
        <p:spPr>
          <a:xfrm>
            <a:off x="3890435" y="5458453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170047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close-up of a diagram&#10;&#10;Description automatically generated">
            <a:extLst>
              <a:ext uri="{FF2B5EF4-FFF2-40B4-BE49-F238E27FC236}">
                <a16:creationId xmlns:a16="http://schemas.microsoft.com/office/drawing/2014/main" id="{27115089-8393-69D4-A72A-2E32792A3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2" t="6734" r="9294"/>
          <a:stretch/>
        </p:blipFill>
        <p:spPr>
          <a:xfrm>
            <a:off x="6434593" y="2863850"/>
            <a:ext cx="2380622" cy="2678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3D9DB1-9879-BF38-4840-D813674C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3864"/>
          </a:xfrm>
        </p:spPr>
        <p:txBody>
          <a:bodyPr>
            <a:normAutofit/>
          </a:bodyPr>
          <a:lstStyle/>
          <a:p>
            <a:r>
              <a:rPr lang="en-US" dirty="0"/>
              <a:t>Backward Uncertainty quantification Framework</a:t>
            </a:r>
          </a:p>
        </p:txBody>
      </p:sp>
      <p:pic>
        <p:nvPicPr>
          <p:cNvPr id="57" name="Content Placeholder 11" descr="A yellow rectangular object with blue and red wires&#10;&#10;Description automatically generated">
            <a:extLst>
              <a:ext uri="{FF2B5EF4-FFF2-40B4-BE49-F238E27FC236}">
                <a16:creationId xmlns:a16="http://schemas.microsoft.com/office/drawing/2014/main" id="{6255B37F-B487-BB00-BED9-5F4D4DDC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153" t="15655" r="5753" b="15971"/>
          <a:stretch/>
        </p:blipFill>
        <p:spPr>
          <a:xfrm>
            <a:off x="657566" y="3372796"/>
            <a:ext cx="2604654" cy="17511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1F35-9EF1-8208-8726-63DD8E75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E9E-FE3B-F44C-B78A-2CCAC7BDB70F}" type="datetime1">
              <a:rPr lang="en-US" smtClean="0"/>
              <a:t>7/4/25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9F1F5-01A0-BA7D-FC83-D0F52E0C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Filippo Zacchei - DTE &amp; AICOMAS 2025</a:t>
            </a:r>
          </a:p>
          <a:p>
            <a:endParaRPr lang="en-US" dirty="0"/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B9D7FA35-9F8F-0488-EB42-6E47720C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C44D-ECEB-6D43-95D0-3E7AD9F27E3F}" type="slidenum">
              <a:rPr lang="en-US" smtClean="0"/>
              <a:t>2</a:t>
            </a:fld>
            <a:endParaRPr lang="en-US"/>
          </a:p>
        </p:txBody>
      </p:sp>
      <p:pic>
        <p:nvPicPr>
          <p:cNvPr id="61" name="Picture 6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FC7B8CC-0482-0052-BD7C-5FDEA97D9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350" y="3280201"/>
            <a:ext cx="2536847" cy="1902635"/>
          </a:xfrm>
          <a:prstGeom prst="rect">
            <a:avLst/>
          </a:prstGeom>
        </p:spPr>
      </p:pic>
      <p:pic>
        <p:nvPicPr>
          <p:cNvPr id="58" name="Picture 57" descr="A graph of a signal&#10;&#10;Description automatically generated">
            <a:extLst>
              <a:ext uri="{FF2B5EF4-FFF2-40B4-BE49-F238E27FC236}">
                <a16:creationId xmlns:a16="http://schemas.microsoft.com/office/drawing/2014/main" id="{AEDC2904-1C03-B24F-DD0E-6932F8597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70" y="3280201"/>
            <a:ext cx="2604654" cy="195349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89294E3-DDD3-22D3-0071-00E6BE7E3BD2}"/>
              </a:ext>
            </a:extLst>
          </p:cNvPr>
          <p:cNvGrpSpPr>
            <a:grpSpLocks/>
          </p:cNvGrpSpPr>
          <p:nvPr/>
        </p:nvGrpSpPr>
        <p:grpSpPr>
          <a:xfrm>
            <a:off x="568639" y="2022721"/>
            <a:ext cx="11042167" cy="4220809"/>
            <a:chOff x="1788552" y="1471855"/>
            <a:chExt cx="8605114" cy="3710598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D4BD2BE0-4002-B363-9541-5B40ABB46490}"/>
                </a:ext>
              </a:extLst>
            </p:cNvPr>
            <p:cNvSpPr>
              <a:spLocks/>
            </p:cNvSpPr>
            <p:nvPr/>
          </p:nvSpPr>
          <p:spPr>
            <a:xfrm>
              <a:off x="1798334" y="2354031"/>
              <a:ext cx="2148833" cy="2148833"/>
            </a:xfrm>
            <a:prstGeom prst="arc">
              <a:avLst>
                <a:gd name="adj1" fmla="val 10802931"/>
                <a:gd name="adj2" fmla="val 5806"/>
              </a:avLst>
            </a:prstGeom>
            <a:ln w="2540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B7691DFB-DE9A-46AE-42DC-2276A4615EF9}"/>
                </a:ext>
              </a:extLst>
            </p:cNvPr>
            <p:cNvSpPr>
              <a:spLocks/>
            </p:cNvSpPr>
            <p:nvPr/>
          </p:nvSpPr>
          <p:spPr>
            <a:xfrm>
              <a:off x="3947167" y="2354031"/>
              <a:ext cx="2148833" cy="2148833"/>
            </a:xfrm>
            <a:prstGeom prst="arc">
              <a:avLst>
                <a:gd name="adj1" fmla="val 15698"/>
                <a:gd name="adj2" fmla="val 10801070"/>
              </a:avLst>
            </a:prstGeom>
            <a:ln w="2540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8BAA9033-8795-D0CF-B4E4-95DD8F9FBCC0}"/>
                </a:ext>
              </a:extLst>
            </p:cNvPr>
            <p:cNvSpPr>
              <a:spLocks/>
            </p:cNvSpPr>
            <p:nvPr/>
          </p:nvSpPr>
          <p:spPr>
            <a:xfrm>
              <a:off x="6096000" y="2354031"/>
              <a:ext cx="2148833" cy="2148833"/>
            </a:xfrm>
            <a:prstGeom prst="arc">
              <a:avLst>
                <a:gd name="adj1" fmla="val 10802931"/>
                <a:gd name="adj2" fmla="val 5806"/>
              </a:avLst>
            </a:prstGeom>
            <a:ln w="2540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5169EE2-7868-7708-EE9E-634471421599}"/>
                </a:ext>
              </a:extLst>
            </p:cNvPr>
            <p:cNvSpPr>
              <a:spLocks/>
            </p:cNvSpPr>
            <p:nvPr/>
          </p:nvSpPr>
          <p:spPr>
            <a:xfrm>
              <a:off x="8244833" y="2354031"/>
              <a:ext cx="2148833" cy="2148833"/>
            </a:xfrm>
            <a:prstGeom prst="arc">
              <a:avLst>
                <a:gd name="adj1" fmla="val 15698"/>
                <a:gd name="adj2" fmla="val 10801070"/>
              </a:avLst>
            </a:prstGeom>
            <a:ln w="2540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48EE8E3-8CA9-9C47-A1FF-D8315DBF19BD}"/>
                </a:ext>
              </a:extLst>
            </p:cNvPr>
            <p:cNvSpPr>
              <a:spLocks/>
            </p:cNvSpPr>
            <p:nvPr/>
          </p:nvSpPr>
          <p:spPr>
            <a:xfrm>
              <a:off x="1798334" y="2354031"/>
              <a:ext cx="2148833" cy="2148833"/>
            </a:xfrm>
            <a:prstGeom prst="arc">
              <a:avLst>
                <a:gd name="adj1" fmla="val 15698"/>
                <a:gd name="adj2" fmla="val 10801070"/>
              </a:avLst>
            </a:prstGeom>
            <a:ln w="2540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1D66F83E-699C-E100-D95A-DD3F6FB7856D}"/>
                </a:ext>
              </a:extLst>
            </p:cNvPr>
            <p:cNvSpPr>
              <a:spLocks/>
            </p:cNvSpPr>
            <p:nvPr/>
          </p:nvSpPr>
          <p:spPr>
            <a:xfrm>
              <a:off x="3947167" y="2354031"/>
              <a:ext cx="2148833" cy="2148833"/>
            </a:xfrm>
            <a:prstGeom prst="arc">
              <a:avLst>
                <a:gd name="adj1" fmla="val 10802931"/>
                <a:gd name="adj2" fmla="val 5806"/>
              </a:avLst>
            </a:prstGeom>
            <a:ln w="2540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17A02F39-26AC-325F-F6AE-131EC2757B77}"/>
                </a:ext>
              </a:extLst>
            </p:cNvPr>
            <p:cNvSpPr>
              <a:spLocks/>
            </p:cNvSpPr>
            <p:nvPr/>
          </p:nvSpPr>
          <p:spPr>
            <a:xfrm>
              <a:off x="6096000" y="2354031"/>
              <a:ext cx="2148833" cy="2148833"/>
            </a:xfrm>
            <a:prstGeom prst="arc">
              <a:avLst>
                <a:gd name="adj1" fmla="val 15698"/>
                <a:gd name="adj2" fmla="val 10801070"/>
              </a:avLst>
            </a:prstGeom>
            <a:ln w="2540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C73F21C7-F90F-54DA-F27E-9BC6C3CD59A9}"/>
                </a:ext>
              </a:extLst>
            </p:cNvPr>
            <p:cNvSpPr>
              <a:spLocks/>
            </p:cNvSpPr>
            <p:nvPr/>
          </p:nvSpPr>
          <p:spPr>
            <a:xfrm>
              <a:off x="8244833" y="2354031"/>
              <a:ext cx="2148833" cy="2148833"/>
            </a:xfrm>
            <a:prstGeom prst="arc">
              <a:avLst>
                <a:gd name="adj1" fmla="val 10802931"/>
                <a:gd name="adj2" fmla="val 5806"/>
              </a:avLst>
            </a:prstGeom>
            <a:ln w="254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40C25E-4CDB-1C73-C15B-2B70E950E091}"/>
                </a:ext>
              </a:extLst>
            </p:cNvPr>
            <p:cNvSpPr>
              <a:spLocks/>
            </p:cNvSpPr>
            <p:nvPr/>
          </p:nvSpPr>
          <p:spPr>
            <a:xfrm>
              <a:off x="2676358" y="1623173"/>
              <a:ext cx="385747" cy="3857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/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2EF4C60-34C0-1846-F6AF-943388899DBE}"/>
                </a:ext>
              </a:extLst>
            </p:cNvPr>
            <p:cNvSpPr>
              <a:spLocks/>
            </p:cNvSpPr>
            <p:nvPr/>
          </p:nvSpPr>
          <p:spPr>
            <a:xfrm>
              <a:off x="4851191" y="4782813"/>
              <a:ext cx="335195" cy="33519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/>
                <a:t>2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792F62B-89BC-F96E-AEF2-E756C188E4B3}"/>
                </a:ext>
              </a:extLst>
            </p:cNvPr>
            <p:cNvSpPr>
              <a:spLocks/>
            </p:cNvSpPr>
            <p:nvPr/>
          </p:nvSpPr>
          <p:spPr>
            <a:xfrm>
              <a:off x="7074776" y="1613073"/>
              <a:ext cx="395847" cy="39584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/>
                <a:t>3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DEA4EA9-B2C7-0CAE-DF67-D1753A3B4B2F}"/>
                </a:ext>
              </a:extLst>
            </p:cNvPr>
            <p:cNvSpPr>
              <a:spLocks/>
            </p:cNvSpPr>
            <p:nvPr/>
          </p:nvSpPr>
          <p:spPr>
            <a:xfrm>
              <a:off x="9171364" y="4757812"/>
              <a:ext cx="335195" cy="3351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/>
                <a:t>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8AB03B-7FD2-7315-3C2C-923AD89519E1}"/>
                </a:ext>
              </a:extLst>
            </p:cNvPr>
            <p:cNvSpPr txBox="1">
              <a:spLocks/>
            </p:cNvSpPr>
            <p:nvPr/>
          </p:nvSpPr>
          <p:spPr>
            <a:xfrm>
              <a:off x="1788552" y="4668366"/>
              <a:ext cx="1976954" cy="5140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Physical device: </a:t>
              </a:r>
            </a:p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uncertain parameters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6BA6EF-06BE-67B4-6827-AAAC10AB7888}"/>
                </a:ext>
              </a:extLst>
            </p:cNvPr>
            <p:cNvSpPr txBox="1">
              <a:spLocks/>
            </p:cNvSpPr>
            <p:nvPr/>
          </p:nvSpPr>
          <p:spPr>
            <a:xfrm>
              <a:off x="4052818" y="1471855"/>
              <a:ext cx="1976954" cy="5140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ea typeface="Palatino" pitchFamily="2" charset="77"/>
                </a:rPr>
                <a:t>Collect</a:t>
              </a: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ea typeface="Palatino" pitchFamily="2" charset="77"/>
                </a:rPr>
                <a:t> </a:t>
              </a:r>
            </a:p>
            <a:p>
              <a:pPr algn="ctr"/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ea typeface="Palatino" pitchFamily="2" charset="77"/>
                </a:rPr>
                <a:t>Measurements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05992E-97C3-590C-812F-1AC6DBFDB329}"/>
                </a:ext>
              </a:extLst>
            </p:cNvPr>
            <p:cNvSpPr txBox="1">
              <a:spLocks/>
            </p:cNvSpPr>
            <p:nvPr/>
          </p:nvSpPr>
          <p:spPr>
            <a:xfrm>
              <a:off x="6181939" y="4649267"/>
              <a:ext cx="1976954" cy="5140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</a:rPr>
                <a:t>Derive</a:t>
              </a:r>
              <a:r>
                <a:rPr lang="en-US" sz="1600" b="1" dirty="0">
                  <a:solidFill>
                    <a:schemeClr val="accent3">
                      <a:lumMod val="50000"/>
                    </a:schemeClr>
                  </a:solidFill>
                </a:rPr>
                <a:t> Posterior </a:t>
              </a:r>
            </a:p>
            <a:p>
              <a:pPr algn="ctr"/>
              <a:r>
                <a:rPr lang="en-US" sz="1600" b="1" dirty="0">
                  <a:solidFill>
                    <a:schemeClr val="accent3">
                      <a:lumMod val="50000"/>
                    </a:schemeClr>
                  </a:solidFill>
                </a:rPr>
                <a:t>Distributions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E21CCF-AF88-9904-D7C4-2E25C6C7BA9D}"/>
                </a:ext>
              </a:extLst>
            </p:cNvPr>
            <p:cNvSpPr txBox="1">
              <a:spLocks/>
            </p:cNvSpPr>
            <p:nvPr/>
          </p:nvSpPr>
          <p:spPr>
            <a:xfrm>
              <a:off x="8350485" y="1471855"/>
              <a:ext cx="1976954" cy="5140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Propagate Uncertainty for </a:t>
              </a:r>
              <a:r>
                <a:rPr lang="en-US" sz="1600" b="1" dirty="0" err="1">
                  <a:solidFill>
                    <a:schemeClr val="accent6">
                      <a:lumMod val="50000"/>
                    </a:schemeClr>
                  </a:solidFill>
                </a:rPr>
                <a:t>QoIs</a:t>
              </a:r>
              <a:endParaRPr lang="en-US" sz="1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8CF921-9564-20AF-3AB4-ADEB63850B8E}"/>
              </a:ext>
            </a:extLst>
          </p:cNvPr>
          <p:cNvSpPr txBox="1"/>
          <p:nvPr/>
        </p:nvSpPr>
        <p:spPr>
          <a:xfrm>
            <a:off x="568639" y="6403021"/>
            <a:ext cx="90865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[1] Filippo Zacchei, Francesco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Rizzini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, Gabriele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Gattere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, Attilio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Frangi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, and Andrea Manzoni. Neural networks based surrogate modeling for efficient uncertainty quantification and calibration of mems accelerometers. International Journal of Non-Linear Mechanics, 167:104902, 2024.</a:t>
            </a:r>
          </a:p>
        </p:txBody>
      </p:sp>
    </p:spTree>
    <p:extLst>
      <p:ext uri="{BB962C8B-B14F-4D97-AF65-F5344CB8AC3E}">
        <p14:creationId xmlns:p14="http://schemas.microsoft.com/office/powerpoint/2010/main" val="259528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F3B6-CC88-1F24-9B9B-15413D2B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12AF0A6-CCAC-75BA-0912-53E86EDDF709}"/>
              </a:ext>
            </a:extLst>
          </p:cNvPr>
          <p:cNvSpPr/>
          <p:nvPr/>
        </p:nvSpPr>
        <p:spPr>
          <a:xfrm>
            <a:off x="3269293" y="2204581"/>
            <a:ext cx="513567" cy="3181611"/>
          </a:xfrm>
          <a:prstGeom prst="rightBrace">
            <a:avLst>
              <a:gd name="adj1" fmla="val 8333"/>
              <a:gd name="adj2" fmla="val 51176"/>
            </a:avLst>
          </a:prstGeom>
          <a:noFill/>
          <a:ln w="57150">
            <a:solidFill>
              <a:schemeClr val="bg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1412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purple circular object with a white dotted border&#10;&#10;Description automatically generated with medium confidence">
            <a:extLst>
              <a:ext uri="{FF2B5EF4-FFF2-40B4-BE49-F238E27FC236}">
                <a16:creationId xmlns:a16="http://schemas.microsoft.com/office/drawing/2014/main" id="{264B08F0-AAAE-7E0E-969E-F0FCE0BC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7" y="2937521"/>
            <a:ext cx="3640580" cy="3640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5EA0D-D90E-EA7A-2A63-0DE278D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389" y="-1"/>
            <a:ext cx="9855808" cy="1304925"/>
          </a:xfrm>
        </p:spPr>
        <p:txBody>
          <a:bodyPr/>
          <a:lstStyle/>
          <a:p>
            <a:r>
              <a:rPr lang="en-GB" sz="2400" dirty="0"/>
              <a:t>Neural networks based surrogate modeling for efficient uncertainty quantification and calibration of MEMS accelerometers</a:t>
            </a:r>
            <a:br>
              <a:rPr lang="en-IT" sz="2400" dirty="0"/>
            </a:br>
            <a:endParaRPr lang="en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38156-BD0A-C1BE-9274-33E7F2D5B8A1}"/>
              </a:ext>
            </a:extLst>
          </p:cNvPr>
          <p:cNvSpPr txBox="1"/>
          <p:nvPr/>
        </p:nvSpPr>
        <p:spPr>
          <a:xfrm>
            <a:off x="160212" y="912220"/>
            <a:ext cx="6179511" cy="2831544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endParaRPr lang="en-GB" sz="1600" b="1" dirty="0"/>
          </a:p>
          <a:p>
            <a:r>
              <a:rPr lang="en-GB" b="1" dirty="0"/>
              <a:t>Obtained Results: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Accurate identification of unknown parameters with errors less than 1%.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Comprehensive forward and backward uncertainty quantification.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Efficient calibration of device (under 2 minutes) which can be further accelerated.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3F78F3-1E2B-DA5D-99A4-61126DA7A0BB}"/>
              </a:ext>
            </a:extLst>
          </p:cNvPr>
          <p:cNvSpPr/>
          <p:nvPr/>
        </p:nvSpPr>
        <p:spPr>
          <a:xfrm>
            <a:off x="221637" y="6542083"/>
            <a:ext cx="10796338" cy="25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GB" sz="1050" b="1" dirty="0">
                <a:solidFill>
                  <a:schemeClr val="tx1"/>
                </a:solidFill>
              </a:rPr>
              <a:t>[1] Zacchei, F</a:t>
            </a:r>
            <a:r>
              <a:rPr lang="en-GB" sz="1050" dirty="0">
                <a:solidFill>
                  <a:schemeClr val="tx1"/>
                </a:solidFill>
              </a:rPr>
              <a:t>., </a:t>
            </a:r>
            <a:r>
              <a:rPr lang="en-GB" sz="1050" dirty="0" err="1">
                <a:solidFill>
                  <a:schemeClr val="tx1"/>
                </a:solidFill>
              </a:rPr>
              <a:t>Rizzini</a:t>
            </a:r>
            <a:r>
              <a:rPr lang="en-GB" sz="1050" dirty="0">
                <a:solidFill>
                  <a:schemeClr val="tx1"/>
                </a:solidFill>
              </a:rPr>
              <a:t>, F., </a:t>
            </a:r>
            <a:r>
              <a:rPr lang="en-GB" sz="1050" dirty="0" err="1">
                <a:solidFill>
                  <a:schemeClr val="tx1"/>
                </a:solidFill>
              </a:rPr>
              <a:t>Gattere</a:t>
            </a:r>
            <a:r>
              <a:rPr lang="en-GB" sz="1050" dirty="0">
                <a:solidFill>
                  <a:schemeClr val="tx1"/>
                </a:solidFill>
              </a:rPr>
              <a:t>, G., </a:t>
            </a:r>
            <a:r>
              <a:rPr lang="en-GB" sz="1050" dirty="0" err="1">
                <a:solidFill>
                  <a:schemeClr val="tx1"/>
                </a:solidFill>
              </a:rPr>
              <a:t>Frangi</a:t>
            </a:r>
            <a:r>
              <a:rPr lang="en-GB" sz="1050" dirty="0">
                <a:solidFill>
                  <a:schemeClr val="tx1"/>
                </a:solidFill>
              </a:rPr>
              <a:t>, A., Manzoni, A., “</a:t>
            </a:r>
            <a:r>
              <a:rPr lang="en-GB" sz="1050" b="1" dirty="0">
                <a:solidFill>
                  <a:schemeClr val="tx1"/>
                </a:solidFill>
              </a:rPr>
              <a:t>Neural networks based surrogate </a:t>
            </a:r>
            <a:r>
              <a:rPr lang="en-GB" sz="1050" b="1" dirty="0" err="1">
                <a:solidFill>
                  <a:schemeClr val="tx1"/>
                </a:solidFill>
              </a:rPr>
              <a:t>modeling</a:t>
            </a:r>
            <a:r>
              <a:rPr lang="en-GB" sz="1050" b="1" dirty="0">
                <a:solidFill>
                  <a:schemeClr val="tx1"/>
                </a:solidFill>
              </a:rPr>
              <a:t> for efficient uncertainty quantification and calibration of MEMS accelerometers</a:t>
            </a:r>
            <a:r>
              <a:rPr lang="en-GB" sz="1050" dirty="0">
                <a:solidFill>
                  <a:schemeClr val="tx1"/>
                </a:solidFill>
              </a:rPr>
              <a:t>”, International Journal of Non-Linear Mechanics, special issue: “Uncertainties in Nonlinear Mechanics of Solids and Structures”, February 2024.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F56507-BDA9-044E-B9AE-536C5EFB14BB}"/>
              </a:ext>
            </a:extLst>
          </p:cNvPr>
          <p:cNvSpPr/>
          <p:nvPr/>
        </p:nvSpPr>
        <p:spPr>
          <a:xfrm>
            <a:off x="10796337" y="6011545"/>
            <a:ext cx="1395663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pic>
        <p:nvPicPr>
          <p:cNvPr id="15" name="Picture 14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A5ACD2D-47B5-C56F-E4D5-ADDC429E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028" y="3272589"/>
            <a:ext cx="4231263" cy="3173447"/>
          </a:xfrm>
          <a:prstGeom prst="rect">
            <a:avLst/>
          </a:prstGeom>
        </p:spPr>
      </p:pic>
      <p:pic>
        <p:nvPicPr>
          <p:cNvPr id="19" name="Picture 18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6A13C3F5-D1B0-A6B1-B254-16CBB39BD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094" y="3608418"/>
            <a:ext cx="3598103" cy="2698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40864-804F-4A6A-98BD-885DD4E5E238}"/>
              </a:ext>
            </a:extLst>
          </p:cNvPr>
          <p:cNvSpPr txBox="1"/>
          <p:nvPr/>
        </p:nvSpPr>
        <p:spPr>
          <a:xfrm>
            <a:off x="6096001" y="1127663"/>
            <a:ext cx="5935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Limitations: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The process is data hungry: a huge number of HF simulations is needed to ensure good accuracy.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Difficult scalability, when then input-output relations becomes complex, the approach is not replicable.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dirty="0"/>
              <a:t>Lack of interpretability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A64F4-8263-8F09-D9C1-4D26586094F6}"/>
              </a:ext>
            </a:extLst>
          </p:cNvPr>
          <p:cNvSpPr txBox="1"/>
          <p:nvPr/>
        </p:nvSpPr>
        <p:spPr>
          <a:xfrm>
            <a:off x="8313361" y="2268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39E79E-E1DD-51E2-61C8-F55F8DBEB910}"/>
              </a:ext>
            </a:extLst>
          </p:cNvPr>
          <p:cNvSpPr/>
          <p:nvPr/>
        </p:nvSpPr>
        <p:spPr>
          <a:xfrm>
            <a:off x="6096000" y="1046602"/>
            <a:ext cx="5813197" cy="20499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48D9E-7EFF-BA8E-D105-5CE27C33A5AE}"/>
              </a:ext>
            </a:extLst>
          </p:cNvPr>
          <p:cNvSpPr txBox="1"/>
          <p:nvPr/>
        </p:nvSpPr>
        <p:spPr>
          <a:xfrm>
            <a:off x="72516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55141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11FBB-EED8-DE7A-C1A1-836636F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- Bayesian 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190F9F-ED2A-B33F-104C-E5F60C1D1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269" y="1859220"/>
                <a:ext cx="4656818" cy="44674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Measurements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Uncertain parameters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two are connected by a </a:t>
                </a:r>
                <a:r>
                  <a:rPr lang="en-US" b="1" dirty="0"/>
                  <a:t>forward 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sty m:val="p"/>
                        </m:rPr>
                        <a:rPr lang="en-US" baseline="30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 baseline="30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Goal: infer the </a:t>
                </a:r>
                <a:r>
                  <a:rPr lang="en-US" b="1" dirty="0"/>
                  <a:t>posterior distribution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sepChr m:val="∣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en-US" baseline="30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Standard approach: Metropolis-Hastings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190F9F-ED2A-B33F-104C-E5F60C1D1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269" y="1859220"/>
                <a:ext cx="4656818" cy="4467439"/>
              </a:xfrm>
              <a:blipFill>
                <a:blip r:embed="rId2"/>
                <a:stretch>
                  <a:fillRect l="-545" r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E652284E-F7BB-D55E-1013-11A69F03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1963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C79234-C7B0-4A86-96FF-D3F45112A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2"/>
          <a:stretch/>
        </p:blipFill>
        <p:spPr>
          <a:xfrm>
            <a:off x="5642895" y="3069236"/>
            <a:ext cx="6103836" cy="185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11FBB-EED8-DE7A-C1A1-836636F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- Metropolis Hastings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B7EC5D9-6A95-7CC3-9BC9-27C5419C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1963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9E99CB-4991-6397-A030-7F616AC9FF6F}"/>
              </a:ext>
            </a:extLst>
          </p:cNvPr>
          <p:cNvSpPr txBox="1"/>
          <p:nvPr/>
        </p:nvSpPr>
        <p:spPr>
          <a:xfrm>
            <a:off x="7032069" y="2853515"/>
            <a:ext cx="1842052" cy="145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7A929C9-944A-DAEA-7E35-9F3E77EAE6FA}"/>
              </a:ext>
            </a:extLst>
          </p:cNvPr>
          <p:cNvSpPr/>
          <p:nvPr/>
        </p:nvSpPr>
        <p:spPr>
          <a:xfrm>
            <a:off x="7612746" y="4607536"/>
            <a:ext cx="2522749" cy="13764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AF1087-B00A-C6EE-F6A3-D36AF2FDC794}"/>
              </a:ext>
            </a:extLst>
          </p:cNvPr>
          <p:cNvSpPr/>
          <p:nvPr/>
        </p:nvSpPr>
        <p:spPr>
          <a:xfrm>
            <a:off x="7835030" y="2142674"/>
            <a:ext cx="2078182" cy="105294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Accept/Reject Parameters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3197D-3160-6F8D-3BBD-479B644BCDCB}"/>
              </a:ext>
            </a:extLst>
          </p:cNvPr>
          <p:cNvSpPr/>
          <p:nvPr/>
        </p:nvSpPr>
        <p:spPr>
          <a:xfrm>
            <a:off x="7835030" y="4769265"/>
            <a:ext cx="2078182" cy="1052945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Fidelity 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FF134C9-DA14-C03B-B0F1-540F4DA78848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9913212" y="2669147"/>
            <a:ext cx="12700" cy="2626591"/>
          </a:xfrm>
          <a:prstGeom prst="curvedConnector3">
            <a:avLst>
              <a:gd name="adj1" fmla="val 74727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84AA4A-C1C9-0FCB-C9DF-163BF9A6377E}"/>
              </a:ext>
            </a:extLst>
          </p:cNvPr>
          <p:cNvSpPr txBox="1"/>
          <p:nvPr/>
        </p:nvSpPr>
        <p:spPr>
          <a:xfrm>
            <a:off x="10135495" y="3570955"/>
            <a:ext cx="18694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Propose parameters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7213F98-2EBA-FDC0-6C8A-68A3AEE8C2C5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7835030" y="2669148"/>
            <a:ext cx="12700" cy="2626591"/>
          </a:xfrm>
          <a:prstGeom prst="curvedConnector3">
            <a:avLst>
              <a:gd name="adj1" fmla="val 76909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FEEF3F-045E-A937-3E86-7B0E59226E63}"/>
              </a:ext>
            </a:extLst>
          </p:cNvPr>
          <p:cNvSpPr txBox="1"/>
          <p:nvPr/>
        </p:nvSpPr>
        <p:spPr>
          <a:xfrm>
            <a:off x="6505847" y="3506445"/>
            <a:ext cx="165102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Evaluate Likelihood</a:t>
            </a:r>
          </a:p>
        </p:txBody>
      </p:sp>
      <p:pic>
        <p:nvPicPr>
          <p:cNvPr id="1028" name="Picture 4" descr="Down time - Free time and date icons">
            <a:extLst>
              <a:ext uri="{FF2B5EF4-FFF2-40B4-BE49-F238E27FC236}">
                <a16:creationId xmlns:a16="http://schemas.microsoft.com/office/drawing/2014/main" id="{BEC44A4C-0707-7475-9BEC-D3295194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912" y="4276907"/>
            <a:ext cx="660915" cy="66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322A4-A57A-19C1-6C9D-DD79A61F2ED6}"/>
              </a:ext>
            </a:extLst>
          </p:cNvPr>
          <p:cNvSpPr txBox="1"/>
          <p:nvPr/>
        </p:nvSpPr>
        <p:spPr>
          <a:xfrm>
            <a:off x="5195511" y="6269376"/>
            <a:ext cx="6826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[2] Benjamin </a:t>
            </a:r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Peherstorfer</a:t>
            </a:r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, Karen Willcox, and Max </a:t>
            </a:r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Gunzburger</a:t>
            </a:r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. Survey of </a:t>
            </a:r>
            <a:r>
              <a:rPr lang="en-US" sz="1200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multifidelity</a:t>
            </a:r>
            <a:r>
              <a:rPr lang="en-US" sz="1200" dirty="0">
                <a:solidFill>
                  <a:srgbClr val="000000"/>
                </a:solidFill>
                <a:effectLst/>
                <a:latin typeface="Helvetica" pitchFamily="2" charset="0"/>
              </a:rPr>
              <a:t> methods in uncertainty propagation, inference, and optimization. Siam Review,60(3):550–591, 2018.</a:t>
            </a:r>
          </a:p>
          <a:p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719EAB9-24BE-0F27-4427-2CCD5AB6C508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9800769" y="4265221"/>
            <a:ext cx="1142960" cy="9180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1346231-CB86-35FC-6661-C032168ADC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269" y="1859220"/>
                <a:ext cx="4656818" cy="44674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Measurements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baseline="3000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Uncertain parameters are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two are connected by a </a:t>
                </a:r>
                <a:r>
                  <a:rPr lang="en-US" b="1" dirty="0"/>
                  <a:t>forward 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𝐻𝐹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sty m:val="p"/>
                        </m:rPr>
                        <a:rPr lang="en-US" baseline="300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 baseline="30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dirty="0"/>
              </a:p>
              <a:p>
                <a:r>
                  <a:rPr lang="en-US" dirty="0"/>
                  <a:t>Goal: infer the </a:t>
                </a:r>
                <a:r>
                  <a:rPr lang="en-US" b="1" dirty="0"/>
                  <a:t>posterior distribution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sepChr m:val="∣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en-US" baseline="30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en-US" baseline="30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dirty="0"/>
              </a:p>
              <a:p>
                <a:r>
                  <a:rPr lang="en-US" dirty="0"/>
                  <a:t>Standard approach: Metropolis-Hastings</a:t>
                </a:r>
              </a:p>
            </p:txBody>
          </p:sp>
        </mc:Choice>
        <mc:Fallback xmlns="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01346231-CB86-35FC-6661-C032168AD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69" y="1859220"/>
                <a:ext cx="4656818" cy="4467439"/>
              </a:xfrm>
              <a:prstGeom prst="rect">
                <a:avLst/>
              </a:prstGeom>
              <a:blipFill>
                <a:blip r:embed="rId3"/>
                <a:stretch>
                  <a:fillRect l="-545" r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70F59EB-F63A-DB4E-BFF1-CD23B362FE38}"/>
              </a:ext>
            </a:extLst>
          </p:cNvPr>
          <p:cNvSpPr/>
          <p:nvPr/>
        </p:nvSpPr>
        <p:spPr>
          <a:xfrm>
            <a:off x="7835030" y="4770945"/>
            <a:ext cx="2078182" cy="1052945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Driven Surrogate</a:t>
            </a:r>
          </a:p>
        </p:txBody>
      </p:sp>
    </p:spTree>
    <p:extLst>
      <p:ext uri="{BB962C8B-B14F-4D97-AF65-F5344CB8AC3E}">
        <p14:creationId xmlns:p14="http://schemas.microsoft.com/office/powerpoint/2010/main" val="318892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11" grpId="0" animBg="1"/>
      <p:bldP spid="13" grpId="0" animBg="1"/>
      <p:bldP spid="15" grpId="0" animBg="1"/>
      <p:bldP spid="17" grpId="0" animBg="1"/>
      <p:bldP spid="6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ck Arc 5">
            <a:extLst>
              <a:ext uri="{FF2B5EF4-FFF2-40B4-BE49-F238E27FC236}">
                <a16:creationId xmlns:a16="http://schemas.microsoft.com/office/drawing/2014/main" id="{86655006-069A-47B1-7799-E4DDA8AD8A5D}"/>
              </a:ext>
            </a:extLst>
          </p:cNvPr>
          <p:cNvSpPr/>
          <p:nvPr/>
        </p:nvSpPr>
        <p:spPr>
          <a:xfrm>
            <a:off x="4918654" y="2613210"/>
            <a:ext cx="6692153" cy="6692153"/>
          </a:xfrm>
          <a:prstGeom prst="blockArc">
            <a:avLst>
              <a:gd name="adj1" fmla="val 10833266"/>
              <a:gd name="adj2" fmla="val 1"/>
              <a:gd name="adj3" fmla="val 15355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A49D3-87DC-C82C-F9DC-FEBA3F6D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surrogates: computational budget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7BBB0E0-DB27-0427-D032-886FD1ECCA8C}"/>
              </a:ext>
            </a:extLst>
          </p:cNvPr>
          <p:cNvSpPr/>
          <p:nvPr/>
        </p:nvSpPr>
        <p:spPr>
          <a:xfrm>
            <a:off x="4918654" y="2613211"/>
            <a:ext cx="6692153" cy="6692153"/>
          </a:xfrm>
          <a:prstGeom prst="blockArc">
            <a:avLst>
              <a:gd name="adj1" fmla="val 13921769"/>
              <a:gd name="adj2" fmla="val 1"/>
              <a:gd name="adj3" fmla="val 1535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087A3EC1-ABB8-BA40-6F47-D11D963ED459}"/>
              </a:ext>
            </a:extLst>
          </p:cNvPr>
          <p:cNvSpPr/>
          <p:nvPr/>
        </p:nvSpPr>
        <p:spPr>
          <a:xfrm>
            <a:off x="4918655" y="2613212"/>
            <a:ext cx="6692153" cy="6692153"/>
          </a:xfrm>
          <a:prstGeom prst="blockArc">
            <a:avLst>
              <a:gd name="adj1" fmla="val 18519103"/>
              <a:gd name="adj2" fmla="val 1"/>
              <a:gd name="adj3" fmla="val 15355"/>
            </a:avLst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   </a:t>
            </a:r>
            <a:r>
              <a:rPr lang="en-US" sz="2000" b="1" strike="sngStrike" dirty="0">
                <a:solidFill>
                  <a:schemeClr val="tx1"/>
                </a:solidFill>
              </a:rPr>
              <a:t>Online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BBB183-876E-6CCE-2E5B-C63B3D1A403D}"/>
              </a:ext>
            </a:extLst>
          </p:cNvPr>
          <p:cNvCxnSpPr>
            <a:cxnSpLocks/>
          </p:cNvCxnSpPr>
          <p:nvPr/>
        </p:nvCxnSpPr>
        <p:spPr>
          <a:xfrm flipH="1" flipV="1">
            <a:off x="5446059" y="5945582"/>
            <a:ext cx="5866044" cy="13704"/>
          </a:xfrm>
          <a:prstGeom prst="straightConnector1">
            <a:avLst/>
          </a:prstGeom>
          <a:ln w="76200" cap="flat" cmpd="sng" algn="ctr">
            <a:gradFill>
              <a:gsLst>
                <a:gs pos="0">
                  <a:schemeClr val="bg1">
                    <a:alpha val="0"/>
                  </a:schemeClr>
                </a:gs>
                <a:gs pos="51000">
                  <a:schemeClr val="tx1"/>
                </a:gs>
                <a:gs pos="49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0"/>
            </a:gradFill>
            <a:prstDash val="solid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76A0353-C01F-175B-3381-408306AED35C}"/>
              </a:ext>
            </a:extLst>
          </p:cNvPr>
          <p:cNvSpPr/>
          <p:nvPr/>
        </p:nvSpPr>
        <p:spPr>
          <a:xfrm>
            <a:off x="7868042" y="5562598"/>
            <a:ext cx="793376" cy="7933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AB4A4-E000-CEDF-5836-AD541DBCAC5F}"/>
              </a:ext>
            </a:extLst>
          </p:cNvPr>
          <p:cNvSpPr txBox="1"/>
          <p:nvPr/>
        </p:nvSpPr>
        <p:spPr>
          <a:xfrm>
            <a:off x="5276545" y="447787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Offline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1A193-EE25-7A61-0253-EC8ACC2B03A7}"/>
              </a:ext>
            </a:extLst>
          </p:cNvPr>
          <p:cNvSpPr txBox="1"/>
          <p:nvPr/>
        </p:nvSpPr>
        <p:spPr>
          <a:xfrm>
            <a:off x="7758822" y="2988884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Hybrid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41230-CA22-D5F5-2EB1-82CDA857F0C3}"/>
              </a:ext>
            </a:extLst>
          </p:cNvPr>
          <p:cNvSpPr txBox="1"/>
          <p:nvPr/>
        </p:nvSpPr>
        <p:spPr>
          <a:xfrm>
            <a:off x="454828" y="2048890"/>
            <a:ext cx="41651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Online Cost: Inference</a:t>
            </a:r>
            <a:endParaRPr lang="en-US" dirty="0"/>
          </a:p>
          <a:p>
            <a:r>
              <a:rPr lang="en-US" dirty="0"/>
              <a:t>Use the High-Fidelity model only if it is fast, or employ a reduced-order model if sufficiently accurate.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Offline Cost: Data Generation</a:t>
            </a:r>
            <a:endParaRPr lang="en-US" dirty="0"/>
          </a:p>
          <a:p>
            <a:r>
              <a:rPr lang="en-US" dirty="0"/>
              <a:t>Train a fast surrogate model; requires a large dataset for accuracy.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Hybrid: Multi-Level / Online Learning</a:t>
            </a:r>
            <a:endParaRPr lang="en-US" dirty="0"/>
          </a:p>
          <a:p>
            <a:r>
              <a:rPr lang="en-US" dirty="0"/>
              <a:t>Combine data-driven models with computational solvers for improved efficiency and robustness.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324C12-CBD0-D6F2-C25D-B8181CFDB517}"/>
              </a:ext>
            </a:extLst>
          </p:cNvPr>
          <p:cNvSpPr/>
          <p:nvPr/>
        </p:nvSpPr>
        <p:spPr>
          <a:xfrm>
            <a:off x="5764563" y="498867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720C9-9F1D-05D8-774A-69F99C32EAB5}"/>
              </a:ext>
            </a:extLst>
          </p:cNvPr>
          <p:cNvSpPr/>
          <p:nvPr/>
        </p:nvSpPr>
        <p:spPr>
          <a:xfrm>
            <a:off x="7468823" y="348250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0542C-8E11-37E5-E93B-39FD05C97ADC}"/>
              </a:ext>
            </a:extLst>
          </p:cNvPr>
          <p:cNvSpPr/>
          <p:nvPr/>
        </p:nvSpPr>
        <p:spPr>
          <a:xfrm>
            <a:off x="8097098" y="3489818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0ECCD-2D53-41A5-738C-9195BCA8353D}"/>
              </a:ext>
            </a:extLst>
          </p:cNvPr>
          <p:cNvSpPr/>
          <p:nvPr/>
        </p:nvSpPr>
        <p:spPr>
          <a:xfrm>
            <a:off x="8725373" y="3489818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61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repeatCount="200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B05B84-3680-6215-E0F0-7131E8C5449C}"/>
              </a:ext>
            </a:extLst>
          </p:cNvPr>
          <p:cNvSpPr/>
          <p:nvPr/>
        </p:nvSpPr>
        <p:spPr>
          <a:xfrm>
            <a:off x="10796337" y="6011545"/>
            <a:ext cx="1395663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5EA0D-D90E-EA7A-2A63-0DE278D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641" y="184666"/>
            <a:ext cx="9855808" cy="1304925"/>
          </a:xfrm>
        </p:spPr>
        <p:txBody>
          <a:bodyPr/>
          <a:lstStyle/>
          <a:p>
            <a:r>
              <a:rPr lang="en-GB" sz="2400" dirty="0"/>
              <a:t>Neural networks based surrogate modeling for efficient uncertainty quantification and calibration of MEMS accelerometers</a:t>
            </a:r>
            <a:br>
              <a:rPr lang="en-GB" sz="2400" dirty="0"/>
            </a:br>
            <a:br>
              <a:rPr lang="en-GB" sz="800" dirty="0"/>
            </a:br>
            <a:r>
              <a:rPr lang="en-GB" sz="1800" dirty="0"/>
              <a:t>Filippo Zacchei, Gabriele </a:t>
            </a:r>
            <a:r>
              <a:rPr lang="en-GB" sz="1800" dirty="0" err="1"/>
              <a:t>Gattere</a:t>
            </a:r>
            <a:r>
              <a:rPr lang="en-GB" sz="1800" dirty="0"/>
              <a:t>, Marco </a:t>
            </a:r>
            <a:r>
              <a:rPr lang="en-GB" sz="1800" dirty="0" err="1"/>
              <a:t>Rizzini</a:t>
            </a:r>
            <a:r>
              <a:rPr lang="en-GB" sz="1800" dirty="0"/>
              <a:t>, Andrea Manzoni, Attilio </a:t>
            </a:r>
            <a:r>
              <a:rPr lang="en-GB" sz="1800" dirty="0" err="1"/>
              <a:t>Frangi</a:t>
            </a:r>
            <a:br>
              <a:rPr lang="en-IT" sz="1800" dirty="0"/>
            </a:br>
            <a:endParaRPr lang="en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38156-BD0A-C1BE-9274-33E7F2D5B8A1}"/>
              </a:ext>
            </a:extLst>
          </p:cNvPr>
          <p:cNvSpPr txBox="1"/>
          <p:nvPr/>
        </p:nvSpPr>
        <p:spPr>
          <a:xfrm>
            <a:off x="356756" y="867599"/>
            <a:ext cx="11478488" cy="338554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Objective: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electronic testing to efficiently determine device sensitivity and execute cheap yet accurate calibration.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Methodology: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Employ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 Learning-based surrogate models with Markov Chain Monte Carlo sampling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high-fidelity simulations to generate benchmark data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identify the most effective calibration experiment.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Master the parameterization of the mapping process through the application of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surrogate models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Helvetica"/>
                <a:sym typeface="Helvetica"/>
              </a:rPr>
            </a:b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5" name="Immagine" descr="Immagine">
            <a:extLst>
              <a:ext uri="{FF2B5EF4-FFF2-40B4-BE49-F238E27FC236}">
                <a16:creationId xmlns:a16="http://schemas.microsoft.com/office/drawing/2014/main" id="{CD3061B0-68D0-E0AF-1C58-06C404B5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4475224"/>
            <a:ext cx="3311263" cy="2375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magine" descr="Immagine">
            <a:extLst>
              <a:ext uri="{FF2B5EF4-FFF2-40B4-BE49-F238E27FC236}">
                <a16:creationId xmlns:a16="http://schemas.microsoft.com/office/drawing/2014/main" id="{BEB830CD-C760-2B3C-57D9-C864B2E4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00" y="4182593"/>
            <a:ext cx="1281130" cy="264686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Linea">
            <a:extLst>
              <a:ext uri="{FF2B5EF4-FFF2-40B4-BE49-F238E27FC236}">
                <a16:creationId xmlns:a16="http://schemas.microsoft.com/office/drawing/2014/main" id="{2AD37B6B-9AED-80F5-AEB9-F825331D4825}"/>
              </a:ext>
            </a:extLst>
          </p:cNvPr>
          <p:cNvSpPr/>
          <p:nvPr/>
        </p:nvSpPr>
        <p:spPr>
          <a:xfrm flipH="1">
            <a:off x="3427071" y="4475223"/>
            <a:ext cx="1041829" cy="15200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Linea">
            <a:extLst>
              <a:ext uri="{FF2B5EF4-FFF2-40B4-BE49-F238E27FC236}">
                <a16:creationId xmlns:a16="http://schemas.microsoft.com/office/drawing/2014/main" id="{70013A95-E5C0-849D-C244-D1AFD617F06C}"/>
              </a:ext>
            </a:extLst>
          </p:cNvPr>
          <p:cNvSpPr/>
          <p:nvPr/>
        </p:nvSpPr>
        <p:spPr>
          <a:xfrm flipH="1" flipV="1">
            <a:off x="3364327" y="5771783"/>
            <a:ext cx="1130281" cy="65216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1492FF-58CB-65E7-2FCA-8FD150210247}"/>
              </a:ext>
            </a:extLst>
          </p:cNvPr>
          <p:cNvSpPr/>
          <p:nvPr/>
        </p:nvSpPr>
        <p:spPr>
          <a:xfrm>
            <a:off x="4416553" y="4060387"/>
            <a:ext cx="1477857" cy="838223"/>
          </a:xfrm>
          <a:prstGeom prst="rect">
            <a:avLst/>
          </a:prstGeom>
          <a:noFill/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 dirty="0" err="1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9A26002B-C30A-28B9-86B9-1EF82774F0DC}"/>
              </a:ext>
            </a:extLst>
          </p:cNvPr>
          <p:cNvSpPr/>
          <p:nvPr/>
        </p:nvSpPr>
        <p:spPr>
          <a:xfrm flipH="1" flipV="1">
            <a:off x="6115237" y="4475223"/>
            <a:ext cx="883308" cy="130193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323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D780F673-921D-B86E-1D22-DB7095D99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27152" r="17048" b="25489"/>
          <a:stretch/>
        </p:blipFill>
        <p:spPr>
          <a:xfrm>
            <a:off x="7074992" y="4825419"/>
            <a:ext cx="4686300" cy="206425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714837-DB16-9E9F-D577-3C10A3610370}"/>
              </a:ext>
            </a:extLst>
          </p:cNvPr>
          <p:cNvSpPr txBox="1"/>
          <p:nvPr/>
        </p:nvSpPr>
        <p:spPr>
          <a:xfrm>
            <a:off x="72516" y="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2D1C01-EE83-659B-D8D8-2C18D19D45CC}"/>
              </a:ext>
            </a:extLst>
          </p:cNvPr>
          <p:cNvSpPr/>
          <p:nvPr/>
        </p:nvSpPr>
        <p:spPr>
          <a:xfrm>
            <a:off x="74596" y="8119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78819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B05B84-3680-6215-E0F0-7131E8C5449C}"/>
              </a:ext>
            </a:extLst>
          </p:cNvPr>
          <p:cNvSpPr/>
          <p:nvPr/>
        </p:nvSpPr>
        <p:spPr>
          <a:xfrm>
            <a:off x="10796337" y="6011545"/>
            <a:ext cx="1395663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5EA0D-D90E-EA7A-2A63-0DE278D7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641" y="-71002"/>
            <a:ext cx="9855808" cy="1304925"/>
          </a:xfrm>
        </p:spPr>
        <p:txBody>
          <a:bodyPr/>
          <a:lstStyle/>
          <a:p>
            <a:r>
              <a:rPr lang="en-GB" sz="2400" dirty="0"/>
              <a:t>Accelerating Bayesian Inference in Structural Health Monitoring and</a:t>
            </a:r>
            <a:br>
              <a:rPr lang="en-GB" sz="2400" dirty="0"/>
            </a:br>
            <a:r>
              <a:rPr lang="en-GB" sz="2400" dirty="0"/>
              <a:t>Groundwater Flow </a:t>
            </a:r>
            <a:r>
              <a:rPr lang="en-GB" sz="2400" dirty="0" err="1"/>
              <a:t>Modeling</a:t>
            </a:r>
            <a:r>
              <a:rPr lang="en-GB" sz="2400" dirty="0"/>
              <a:t> through Log-Likelihood Surrogates</a:t>
            </a:r>
            <a:br>
              <a:rPr lang="en-GB" sz="2400" dirty="0"/>
            </a:br>
            <a:br>
              <a:rPr lang="en-GB" sz="800" dirty="0"/>
            </a:br>
            <a:r>
              <a:rPr lang="en-GB" sz="1800" dirty="0"/>
              <a:t>Filippo Zacchei, Carlotta Francia, Matteo </a:t>
            </a:r>
            <a:r>
              <a:rPr lang="en-GB" sz="1800" dirty="0" err="1"/>
              <a:t>Torzoni</a:t>
            </a:r>
            <a:r>
              <a:rPr lang="en-GB" sz="1800" dirty="0"/>
              <a:t>, Andrea Manzoni</a:t>
            </a:r>
            <a:endParaRPr lang="en-IT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14837-DB16-9E9F-D577-3C10A3610370}"/>
              </a:ext>
            </a:extLst>
          </p:cNvPr>
          <p:cNvSpPr txBox="1"/>
          <p:nvPr/>
        </p:nvSpPr>
        <p:spPr>
          <a:xfrm>
            <a:off x="72516" y="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2D1C01-EE83-659B-D8D8-2C18D19D45CC}"/>
              </a:ext>
            </a:extLst>
          </p:cNvPr>
          <p:cNvSpPr/>
          <p:nvPr/>
        </p:nvSpPr>
        <p:spPr>
          <a:xfrm>
            <a:off x="74596" y="8119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5F59E-4B7B-EB9F-18D5-59BBB0431DA6}"/>
              </a:ext>
            </a:extLst>
          </p:cNvPr>
          <p:cNvSpPr/>
          <p:nvPr/>
        </p:nvSpPr>
        <p:spPr>
          <a:xfrm>
            <a:off x="72516" y="5561556"/>
            <a:ext cx="1418081" cy="1236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pic>
        <p:nvPicPr>
          <p:cNvPr id="22" name="Picture 21" descr="A collage of graphs&#10;&#10;Description automatically generated">
            <a:extLst>
              <a:ext uri="{FF2B5EF4-FFF2-40B4-BE49-F238E27FC236}">
                <a16:creationId xmlns:a16="http://schemas.microsoft.com/office/drawing/2014/main" id="{E7A5A034-7FCF-9CE2-024C-3F9D96BA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22" y="2006608"/>
            <a:ext cx="3840188" cy="39649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9F1271-6FE4-BB10-8AFA-1F3741E4A31C}"/>
              </a:ext>
            </a:extLst>
          </p:cNvPr>
          <p:cNvSpPr txBox="1"/>
          <p:nvPr/>
        </p:nvSpPr>
        <p:spPr>
          <a:xfrm>
            <a:off x="1191753" y="150264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L-shaped Beam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E26C16B-E2D7-3A94-3AE7-6E0C1BF5C06F}"/>
              </a:ext>
            </a:extLst>
          </p:cNvPr>
          <p:cNvSpPr/>
          <p:nvPr/>
        </p:nvSpPr>
        <p:spPr>
          <a:xfrm>
            <a:off x="2565779" y="4039084"/>
            <a:ext cx="3725839" cy="1638385"/>
          </a:xfrm>
          <a:custGeom>
            <a:avLst/>
            <a:gdLst>
              <a:gd name="connsiteX0" fmla="*/ 0 w 3725839"/>
              <a:gd name="connsiteY0" fmla="*/ 1638385 h 1638385"/>
              <a:gd name="connsiteX1" fmla="*/ 3725839 w 3725839"/>
              <a:gd name="connsiteY1" fmla="*/ 653 h 163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25839" h="1638385">
                <a:moveTo>
                  <a:pt x="0" y="1638385"/>
                </a:moveTo>
                <a:cubicBezTo>
                  <a:pt x="1613848" y="805871"/>
                  <a:pt x="3227696" y="-26643"/>
                  <a:pt x="3725839" y="65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EDD0F2-0D33-A799-AB2E-E7796E6A9568}"/>
              </a:ext>
            </a:extLst>
          </p:cNvPr>
          <p:cNvSpPr txBox="1"/>
          <p:nvPr/>
        </p:nvSpPr>
        <p:spPr>
          <a:xfrm>
            <a:off x="4942529" y="150264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High Dimensional Signal</a:t>
            </a:r>
          </a:p>
        </p:txBody>
      </p:sp>
      <p:pic>
        <p:nvPicPr>
          <p:cNvPr id="35" name="Picture 34" descr="A diagram of a rectangular object with a square object in the middle&#10;&#10;Description automatically generated">
            <a:extLst>
              <a:ext uri="{FF2B5EF4-FFF2-40B4-BE49-F238E27FC236}">
                <a16:creationId xmlns:a16="http://schemas.microsoft.com/office/drawing/2014/main" id="{FACC8A57-4647-A5C7-536A-F28349AA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8289"/>
            <a:ext cx="4176215" cy="22731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7ABF64-757E-049F-BB59-0751946EB288}"/>
              </a:ext>
            </a:extLst>
          </p:cNvPr>
          <p:cNvCxnSpPr>
            <a:cxnSpLocks/>
          </p:cNvCxnSpPr>
          <p:nvPr/>
        </p:nvCxnSpPr>
        <p:spPr>
          <a:xfrm flipH="1">
            <a:off x="2565779" y="4477140"/>
            <a:ext cx="1610436" cy="764561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2179D14-DF15-9C50-AA42-27D4B6455CFA}"/>
              </a:ext>
            </a:extLst>
          </p:cNvPr>
          <p:cNvSpPr txBox="1"/>
          <p:nvPr/>
        </p:nvSpPr>
        <p:spPr>
          <a:xfrm>
            <a:off x="1230023" y="5355357"/>
            <a:ext cx="2671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Provides ton of information, but makes difficult to train a surrogate model</a:t>
            </a:r>
          </a:p>
        </p:txBody>
      </p:sp>
      <p:pic>
        <p:nvPicPr>
          <p:cNvPr id="45" name="Picture 44" descr="A diagram of a structure&#10;&#10;Description automatically generated">
            <a:extLst>
              <a:ext uri="{FF2B5EF4-FFF2-40B4-BE49-F238E27FC236}">
                <a16:creationId xmlns:a16="http://schemas.microsoft.com/office/drawing/2014/main" id="{D9A272E7-1C8A-74A9-7104-CAEFD0828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660" y="2644660"/>
            <a:ext cx="6896100" cy="2438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D0DBE6B-FDC8-03C1-450F-D2B444E8D0EF}"/>
              </a:ext>
            </a:extLst>
          </p:cNvPr>
          <p:cNvSpPr txBox="1"/>
          <p:nvPr/>
        </p:nvSpPr>
        <p:spPr>
          <a:xfrm>
            <a:off x="5981958" y="2162408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Signal Compression for log-likelihood surrogate</a:t>
            </a:r>
          </a:p>
        </p:txBody>
      </p:sp>
    </p:spTree>
    <p:extLst>
      <p:ext uri="{BB962C8B-B14F-4D97-AF65-F5344CB8AC3E}">
        <p14:creationId xmlns:p14="http://schemas.microsoft.com/office/powerpoint/2010/main" val="59142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-0.34623 0.007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18" y="3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31498 0.000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3" grpId="0"/>
      <p:bldP spid="33" grpId="1"/>
      <p:bldP spid="42" grpId="0"/>
      <p:bldP spid="42" grpId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0C1D6-D6D4-685E-26F9-A4320B07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20" y="1751454"/>
            <a:ext cx="8379580" cy="471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4C5A-B5A8-0AF9-DA4C-BBF2C3A657FC}"/>
              </a:ext>
            </a:extLst>
          </p:cNvPr>
          <p:cNvSpPr txBox="1"/>
          <p:nvPr/>
        </p:nvSpPr>
        <p:spPr>
          <a:xfrm>
            <a:off x="4684538" y="1158857"/>
            <a:ext cx="663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Proposed Algorithm: MFDA (Multi Fidelity Delayed Acceptance)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C0B92F-991B-4281-BEFA-8743A8C9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17" y="1715135"/>
            <a:ext cx="8499783" cy="47811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595C9-5774-7261-9715-C452A7444989}"/>
              </a:ext>
            </a:extLst>
          </p:cNvPr>
          <p:cNvSpPr txBox="1"/>
          <p:nvPr/>
        </p:nvSpPr>
        <p:spPr>
          <a:xfrm>
            <a:off x="4684538" y="1146606"/>
            <a:ext cx="560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Benchmark: MLDA (Multi-Level Delayed Acceptance)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0C58D-DCE3-6A7D-5BA4-62975D79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20" y="163655"/>
            <a:ext cx="11609159" cy="1304925"/>
          </a:xfrm>
        </p:spPr>
        <p:txBody>
          <a:bodyPr/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Multi-Fidelity Delayed Acceptance MCMC for Efficient Bayesian Inference 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5B92F-2995-F36A-BC72-70C69153D5B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CEBE5-2E1D-23B9-0F8C-9D28CF2582A3}"/>
              </a:ext>
            </a:extLst>
          </p:cNvPr>
          <p:cNvSpPr txBox="1"/>
          <p:nvPr/>
        </p:nvSpPr>
        <p:spPr>
          <a:xfrm>
            <a:off x="72516" y="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III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2A2B9-94EB-662A-18A3-19363423A00B}"/>
              </a:ext>
            </a:extLst>
          </p:cNvPr>
          <p:cNvSpPr txBox="1"/>
          <p:nvPr/>
        </p:nvSpPr>
        <p:spPr>
          <a:xfrm>
            <a:off x="261029" y="2218586"/>
            <a:ext cx="37257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Challenges in High-Dimensional Sampling (i.e. high dimensional input/output)</a:t>
            </a:r>
          </a:p>
          <a:p>
            <a:endParaRPr lang="en-US" sz="1400" dirty="0"/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We propose combining two complementary strategies:</a:t>
            </a:r>
          </a:p>
          <a:p>
            <a:r>
              <a:rPr lang="en-US" sz="1400" dirty="0"/>
              <a:t>1. </a:t>
            </a:r>
            <a:r>
              <a:rPr lang="en-US" sz="1400" b="1" dirty="0"/>
              <a:t>Multi-Fidelity Filtering</a:t>
            </a:r>
            <a:endParaRPr lang="en-US" sz="1400" dirty="0"/>
          </a:p>
          <a:p>
            <a:r>
              <a:rPr lang="en-US" sz="1400" i="1" dirty="0"/>
              <a:t>(Multi-Level Delayed Acceptance MCMC)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dirty="0"/>
              <a:t>Multi-Fidelity Fusion</a:t>
            </a:r>
            <a:endParaRPr lang="en-US" sz="1400" dirty="0"/>
          </a:p>
          <a:p>
            <a:r>
              <a:rPr lang="en-US" sz="1400" i="1" dirty="0"/>
              <a:t>(Multi-Fidelity Neural Networks)</a:t>
            </a:r>
          </a:p>
          <a:p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A9021-1191-1DB2-CE94-945C6D1C594D}"/>
              </a:ext>
            </a:extLst>
          </p:cNvPr>
          <p:cNvSpPr/>
          <p:nvPr/>
        </p:nvSpPr>
        <p:spPr>
          <a:xfrm>
            <a:off x="10766323" y="6496263"/>
            <a:ext cx="1425677" cy="30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52A1F-B4CA-BA35-5709-06FBEA217873}"/>
              </a:ext>
            </a:extLst>
          </p:cNvPr>
          <p:cNvSpPr txBox="1"/>
          <p:nvPr/>
        </p:nvSpPr>
        <p:spPr>
          <a:xfrm>
            <a:off x="261029" y="6563445"/>
            <a:ext cx="11255004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Helvetica" pitchFamily="2" charset="0"/>
              </a:rPr>
              <a:t>[2] Benjamin </a:t>
            </a:r>
            <a:r>
              <a:rPr lang="en-US" sz="1050" dirty="0" err="1">
                <a:solidFill>
                  <a:srgbClr val="000000"/>
                </a:solidFill>
                <a:effectLst/>
                <a:latin typeface="Helvetica" pitchFamily="2" charset="0"/>
              </a:rPr>
              <a:t>Peherstorfer</a:t>
            </a:r>
            <a:r>
              <a:rPr lang="en-US" sz="1050" dirty="0">
                <a:solidFill>
                  <a:srgbClr val="000000"/>
                </a:solidFill>
                <a:effectLst/>
                <a:latin typeface="Helvetica" pitchFamily="2" charset="0"/>
              </a:rPr>
              <a:t>, Karen Willcox, and Max </a:t>
            </a:r>
            <a:r>
              <a:rPr lang="en-US" sz="1050" dirty="0" err="1">
                <a:solidFill>
                  <a:srgbClr val="000000"/>
                </a:solidFill>
                <a:effectLst/>
                <a:latin typeface="Helvetica" pitchFamily="2" charset="0"/>
              </a:rPr>
              <a:t>Gunzburger</a:t>
            </a:r>
            <a:r>
              <a:rPr lang="en-US" sz="1050" dirty="0">
                <a:solidFill>
                  <a:srgbClr val="000000"/>
                </a:solidFill>
                <a:effectLst/>
                <a:latin typeface="Helvetica" pitchFamily="2" charset="0"/>
              </a:rPr>
              <a:t>. Survey of </a:t>
            </a:r>
            <a:r>
              <a:rPr lang="en-US" sz="1050" dirty="0" err="1">
                <a:solidFill>
                  <a:srgbClr val="000000"/>
                </a:solidFill>
                <a:effectLst/>
                <a:latin typeface="Helvetica" pitchFamily="2" charset="0"/>
              </a:rPr>
              <a:t>multifidelity</a:t>
            </a:r>
            <a:r>
              <a:rPr lang="en-US" sz="1050" dirty="0">
                <a:solidFill>
                  <a:srgbClr val="000000"/>
                </a:solidFill>
                <a:effectLst/>
                <a:latin typeface="Helvetica" pitchFamily="2" charset="0"/>
              </a:rPr>
              <a:t> methods in uncertainty propagation, inference, and optimization. Siam Review,60(3):550–591, 2018.</a:t>
            </a:r>
            <a:endParaRPr lang="en-US" sz="1050" b="0" i="0" u="none" strike="noStrike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endParaRPr lang="en-US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FF41C-AF28-5F60-B5CB-ED32D49CD0CA}"/>
              </a:ext>
            </a:extLst>
          </p:cNvPr>
          <p:cNvSpPr/>
          <p:nvPr/>
        </p:nvSpPr>
        <p:spPr>
          <a:xfrm>
            <a:off x="74596" y="81196"/>
            <a:ext cx="564320" cy="56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7179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BD1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BD1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BA5499D-F337-8D02-5232-E942787B3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61"/>
          <a:stretch/>
        </p:blipFill>
        <p:spPr>
          <a:xfrm>
            <a:off x="7684558" y="1755952"/>
            <a:ext cx="1620851" cy="1440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0C58D-DCE3-6A7D-5BA4-62975D79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3234B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Results: groundwater flow transmissivity reconstruction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5B92F-2995-F36A-BC72-70C69153D5BF}"/>
              </a:ext>
            </a:extLst>
          </p:cNvPr>
          <p:cNvSpPr/>
          <p:nvPr/>
        </p:nvSpPr>
        <p:spPr>
          <a:xfrm>
            <a:off x="0" y="6071937"/>
            <a:ext cx="1796716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A8C5B-74B5-340A-A9BA-DBD356D42008}"/>
              </a:ext>
            </a:extLst>
          </p:cNvPr>
          <p:cNvSpPr txBox="1"/>
          <p:nvPr/>
        </p:nvSpPr>
        <p:spPr>
          <a:xfrm>
            <a:off x="4794147" y="11756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Forward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E4EFB-27EF-B6CF-79E3-843E84379553}"/>
              </a:ext>
            </a:extLst>
          </p:cNvPr>
          <p:cNvSpPr txBox="1"/>
          <p:nvPr/>
        </p:nvSpPr>
        <p:spPr>
          <a:xfrm>
            <a:off x="8973054" y="1175657"/>
            <a:ext cx="219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Backward Accuracy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2C4D6-4858-894C-3C1C-F0102D8D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152" y="1544989"/>
            <a:ext cx="3475368" cy="2309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38C97-2174-330E-273F-B13B24D28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152" y="4094171"/>
            <a:ext cx="3555261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341752-134A-D3B1-EBED-F6F9CD0501DF}"/>
              </a:ext>
            </a:extLst>
          </p:cNvPr>
          <p:cNvSpPr txBox="1"/>
          <p:nvPr/>
        </p:nvSpPr>
        <p:spPr>
          <a:xfrm>
            <a:off x="171706" y="1252033"/>
            <a:ext cx="39125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• Methodology validated on a benchmark </a:t>
            </a:r>
            <a:r>
              <a:rPr lang="en-US" sz="1400" b="1" dirty="0"/>
              <a:t>groundwater flow problem</a:t>
            </a:r>
            <a:r>
              <a:rPr lang="en-US" sz="1400" dirty="0"/>
              <a:t> with an unknown transmissivity field.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• </a:t>
            </a:r>
            <a:r>
              <a:rPr lang="en-US" sz="1400" b="1" dirty="0"/>
              <a:t>Multi-Fidelity data</a:t>
            </a:r>
            <a:r>
              <a:rPr lang="en-US" sz="1400" dirty="0"/>
              <a:t> generated through varying </a:t>
            </a:r>
            <a:r>
              <a:rPr lang="en-US" sz="1400" b="1" dirty="0"/>
              <a:t>FEM </a:t>
            </a:r>
            <a:r>
              <a:rPr lang="en-US" sz="1400" b="1" dirty="0" err="1"/>
              <a:t>discretizations</a:t>
            </a:r>
            <a:r>
              <a:rPr lang="en-US" sz="1400" dirty="0"/>
              <a:t>.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b="1" dirty="0"/>
              <a:t>Key Outcomes:</a:t>
            </a:r>
          </a:p>
          <a:p>
            <a:endParaRPr lang="en-US" sz="1400" dirty="0"/>
          </a:p>
          <a:p>
            <a:r>
              <a:rPr lang="en-US" sz="1400" dirty="0"/>
              <a:t>• Few </a:t>
            </a:r>
            <a:r>
              <a:rPr lang="en-US" sz="1400" b="1" dirty="0"/>
              <a:t>forward-model training evaluations</a:t>
            </a:r>
            <a:r>
              <a:rPr lang="en-US" sz="1400" dirty="0"/>
              <a:t>.</a:t>
            </a:r>
          </a:p>
          <a:p>
            <a:r>
              <a:rPr lang="en-US" sz="1400" dirty="0"/>
              <a:t>• Correct Field estimation</a:t>
            </a:r>
          </a:p>
          <a:p>
            <a:endParaRPr lang="en-US" sz="1400" dirty="0"/>
          </a:p>
          <a:p>
            <a:r>
              <a:rPr lang="en-US" sz="1400" dirty="0"/>
              <a:t>• Significant increase in sampling efficiency (</a:t>
            </a:r>
            <a:r>
              <a:rPr lang="en-US" sz="1400" b="1" dirty="0"/>
              <a:t>5–10x speed-up</a:t>
            </a:r>
            <a:r>
              <a:rPr lang="en-US" sz="1400" dirty="0"/>
              <a:t> compared to FOM).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83804D-FDEA-BA49-0FEF-991F5402E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50" y="2013536"/>
            <a:ext cx="3729291" cy="477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36E6D4-62D3-9F6E-D264-32BA5C722372}"/>
              </a:ext>
            </a:extLst>
          </p:cNvPr>
          <p:cNvSpPr txBox="1"/>
          <p:nvPr/>
        </p:nvSpPr>
        <p:spPr>
          <a:xfrm>
            <a:off x="8977286" y="3632583"/>
            <a:ext cx="219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Sampling Efficiency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621B2-4D75-7649-CE89-D60C5A737D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633"/>
          <a:stretch/>
        </p:blipFill>
        <p:spPr>
          <a:xfrm>
            <a:off x="9102672" y="1770503"/>
            <a:ext cx="1646163" cy="1440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25A991-49BB-D528-C8C9-5E56A5CA69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172"/>
          <a:stretch/>
        </p:blipFill>
        <p:spPr>
          <a:xfrm>
            <a:off x="10522487" y="1785054"/>
            <a:ext cx="1662172" cy="14403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34760A-A957-7C79-AE6B-25207E343FDA}"/>
              </a:ext>
            </a:extLst>
          </p:cNvPr>
          <p:cNvSpPr txBox="1"/>
          <p:nvPr/>
        </p:nvSpPr>
        <p:spPr>
          <a:xfrm>
            <a:off x="10722929" y="3244897"/>
            <a:ext cx="126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RMSE = 0.769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96738-A3AD-6FD3-0371-E9AD7CCA233A}"/>
              </a:ext>
            </a:extLst>
          </p:cNvPr>
          <p:cNvSpPr txBox="1"/>
          <p:nvPr/>
        </p:nvSpPr>
        <p:spPr>
          <a:xfrm>
            <a:off x="7897760" y="1531629"/>
            <a:ext cx="11172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True Field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49A84-3C9A-B521-3F38-4AEF37A8D5C8}"/>
              </a:ext>
            </a:extLst>
          </p:cNvPr>
          <p:cNvSpPr txBox="1"/>
          <p:nvPr/>
        </p:nvSpPr>
        <p:spPr>
          <a:xfrm>
            <a:off x="9307311" y="1532410"/>
            <a:ext cx="11172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FOM - MH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8B48C8-FF26-E280-46D0-3D0FD3BD6F96}"/>
              </a:ext>
            </a:extLst>
          </p:cNvPr>
          <p:cNvSpPr txBox="1"/>
          <p:nvPr/>
        </p:nvSpPr>
        <p:spPr>
          <a:xfrm>
            <a:off x="10836526" y="1557868"/>
            <a:ext cx="8459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MFDA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F78C14-B635-8726-26BD-9C5F5336D2E7}"/>
              </a:ext>
            </a:extLst>
          </p:cNvPr>
          <p:cNvSpPr txBox="1"/>
          <p:nvPr/>
        </p:nvSpPr>
        <p:spPr>
          <a:xfrm>
            <a:off x="9305409" y="3244897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 = 0.768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1C2F00-3D48-C0B6-1CDF-6DD6BF192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50" y="4001915"/>
            <a:ext cx="4135755" cy="24630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51EF4F-3218-773E-1880-3CD87E7E4F2A}"/>
              </a:ext>
            </a:extLst>
          </p:cNvPr>
          <p:cNvSpPr/>
          <p:nvPr/>
        </p:nvSpPr>
        <p:spPr>
          <a:xfrm>
            <a:off x="10766323" y="6496263"/>
            <a:ext cx="1425677" cy="30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IT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4DC21-7508-17B9-FD41-5479E69DAADB}"/>
              </a:ext>
            </a:extLst>
          </p:cNvPr>
          <p:cNvSpPr txBox="1"/>
          <p:nvPr/>
        </p:nvSpPr>
        <p:spPr>
          <a:xfrm>
            <a:off x="159591" y="6561846"/>
            <a:ext cx="85427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/>
              <a:t>[3] </a:t>
            </a:r>
            <a:r>
              <a:rPr lang="en-US" sz="105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Lykkegaard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Mikkel </a:t>
            </a:r>
            <a:r>
              <a:rPr lang="en-US" sz="105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Bue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"Multilevel delayed acceptance MCMC." </a:t>
            </a:r>
            <a:r>
              <a:rPr lang="en-US" sz="105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SIAM/ASA journal on uncertainty quantification</a:t>
            </a:r>
            <a:r>
              <a:rPr lang="en-US" sz="105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11.1 (2023): 1-30.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998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  <p:bldP spid="20" grpId="0"/>
    </p:bldLst>
  </p:timing>
</p:sld>
</file>

<file path=ppt/theme/theme1.xml><?xml version="1.0" encoding="utf-8"?>
<a:theme xmlns:a="http://schemas.openxmlformats.org/drawingml/2006/main" name="Theme1">
  <a:themeElements>
    <a:clrScheme name="STMicroelectronics 2021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3CB4E6"/>
      </a:hlink>
      <a:folHlink>
        <a:srgbClr val="3CB4E6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F91DD2B7-EE73-9C49-86E1-92DC5372BEE7}" vid="{6D4C148A-F149-EC4D-90CD-2A5881746319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1554</TotalTime>
  <Words>1521</Words>
  <Application>Microsoft Macintosh PowerPoint</Application>
  <PresentationFormat>Widescreen</PresentationFormat>
  <Paragraphs>288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Aptos</vt:lpstr>
      <vt:lpstr>Arial</vt:lpstr>
      <vt:lpstr>Cambria</vt:lpstr>
      <vt:lpstr>Cambria Math</vt:lpstr>
      <vt:lpstr>Gill Sans MT</vt:lpstr>
      <vt:lpstr>Helvetica</vt:lpstr>
      <vt:lpstr>Palatino</vt:lpstr>
      <vt:lpstr>Proxima Nova</vt:lpstr>
      <vt:lpstr>Wingdings</vt:lpstr>
      <vt:lpstr>Wingdings 2</vt:lpstr>
      <vt:lpstr>Theme1</vt:lpstr>
      <vt:lpstr>Dividend</vt:lpstr>
      <vt:lpstr>Fast Inverse Uncertainty Quantification via Deep Learning Surrogates </vt:lpstr>
      <vt:lpstr>Backward Uncertainty quantification Framework</vt:lpstr>
      <vt:lpstr>General Framework - Bayesian Inverse Problem</vt:lpstr>
      <vt:lpstr>General Framework - Metropolis Hastings</vt:lpstr>
      <vt:lpstr>Data Driven surrogates: computational budget</vt:lpstr>
      <vt:lpstr>Neural networks based surrogate modeling for efficient uncertainty quantification and calibration of MEMS accelerometers  Filippo Zacchei, Gabriele Gattere, Marco Rizzini, Andrea Manzoni, Attilio Frangi </vt:lpstr>
      <vt:lpstr>Accelerating Bayesian Inference in Structural Health Monitoring and Groundwater Flow Modeling through Log-Likelihood Surrogates  Filippo Zacchei, Carlotta Francia, Matteo Torzoni, Andrea Manzoni</vt:lpstr>
      <vt:lpstr>Multi-Fidelity Delayed Acceptance MCMC for Efficient Bayesian Inference </vt:lpstr>
      <vt:lpstr>Results: groundwater flow transmissivity reconstruction</vt:lpstr>
      <vt:lpstr>Results: reaction diffusion equation</vt:lpstr>
      <vt:lpstr>Gaussian Process Regression-Based Bayesian Inversion - Methodology</vt:lpstr>
      <vt:lpstr>Gaussian Process Regression-Based Bayesian Inversion - Results</vt:lpstr>
      <vt:lpstr>Summary</vt:lpstr>
      <vt:lpstr>Integration of MFDA and GPR within a Global Active Learning Framework </vt:lpstr>
      <vt:lpstr>PowerPoint Presentation</vt:lpstr>
      <vt:lpstr>Idea: input surrogate (with UQ)</vt:lpstr>
      <vt:lpstr>Co-Kriging Surrogate</vt:lpstr>
      <vt:lpstr>1. UQ-based surrogate choice</vt:lpstr>
      <vt:lpstr>2. Training: online learning</vt:lpstr>
      <vt:lpstr>PowerPoint Presentation</vt:lpstr>
      <vt:lpstr>Neural networks based surrogate modeling for efficient uncertainty quantification and calibration of MEMS accelerometers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Filippo Zacchei</dc:creator>
  <cp:lastModifiedBy>Filippo Zacchei</cp:lastModifiedBy>
  <cp:revision>2</cp:revision>
  <dcterms:created xsi:type="dcterms:W3CDTF">2025-06-17T22:09:04Z</dcterms:created>
  <dcterms:modified xsi:type="dcterms:W3CDTF">2025-07-04T21:12:05Z</dcterms:modified>
</cp:coreProperties>
</file>